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61" r:id="rId2"/>
    <p:sldId id="260" r:id="rId3"/>
    <p:sldId id="265" r:id="rId4"/>
    <p:sldId id="263" r:id="rId5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824" autoAdjust="0"/>
  </p:normalViewPr>
  <p:slideViewPr>
    <p:cSldViewPr snapToGrid="0" showGuides="1">
      <p:cViewPr varScale="1">
        <p:scale>
          <a:sx n="78" d="100"/>
          <a:sy n="78" d="100"/>
        </p:scale>
        <p:origin x="85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it-IT" sz="1600" b="0" strike="noStrike" spc="-1">
                <a:solidFill>
                  <a:srgbClr val="000000"/>
                </a:solidFill>
                <a:latin typeface="Arial"/>
              </a:rPr>
              <a:t>Fai clic per spostare la diapositiva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79797" y="4715068"/>
            <a:ext cx="5438050" cy="446673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it-IT" sz="1800" b="0" strike="noStrike" spc="-1">
                <a:latin typeface="Arial"/>
              </a:rPr>
              <a:t>Fai clic per modificare il formato delle note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49994" cy="49600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it-IT" sz="1300" b="0" strike="noStrike" spc="-1">
                <a:latin typeface="Times New Roman"/>
              </a:rPr>
              <a:t>&lt;intestazione&gt;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3847649" y="0"/>
            <a:ext cx="2949994" cy="49600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it-IT" sz="1300" b="0" strike="noStrike" spc="-1">
                <a:latin typeface="Times New Roman"/>
              </a:rPr>
              <a:t>&lt;data/ora&gt;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430471"/>
            <a:ext cx="2949994" cy="49600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it-IT" sz="1300" b="0" strike="noStrike" spc="-1">
                <a:latin typeface="Times New Roman"/>
              </a:rPr>
              <a:t>&lt;piè di pagina&gt;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3847649" y="9430471"/>
            <a:ext cx="2949994" cy="49600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F639F4E2-1D6A-4254-BBF5-ABB9440EA940}" type="slidenum">
              <a:rPr lang="it-IT" sz="1300" b="0" strike="noStrike" spc="-1">
                <a:latin typeface="Times New Roman"/>
              </a:rPr>
              <a:t>‹N›</a:t>
            </a:fld>
            <a:endParaRPr lang="it-IT" sz="13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</p:spPr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679473" y="4776902"/>
            <a:ext cx="5438374" cy="3908557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it-IT" sz="1800" spc="-1">
              <a:latin typeface="Arial"/>
            </a:endParaRPr>
          </a:p>
        </p:txBody>
      </p:sp>
      <p:sp>
        <p:nvSpPr>
          <p:cNvPr id="107" name="Segnaposto numero diapositiva 3"/>
          <p:cNvSpPr txBox="1"/>
          <p:nvPr/>
        </p:nvSpPr>
        <p:spPr>
          <a:xfrm>
            <a:off x="3849915" y="9428465"/>
            <a:ext cx="2946110" cy="497678"/>
          </a:xfrm>
          <a:prstGeom prst="rect">
            <a:avLst/>
          </a:prstGeom>
          <a:noFill/>
          <a:ln w="0">
            <a:noFill/>
          </a:ln>
        </p:spPr>
        <p:txBody>
          <a:bodyPr lIns="83786" tIns="41893" rIns="83786" bIns="41893" anchor="b">
            <a:noAutofit/>
          </a:bodyPr>
          <a:lstStyle/>
          <a:p>
            <a:pPr algn="r">
              <a:lnSpc>
                <a:spcPct val="100000"/>
              </a:lnSpc>
            </a:pPr>
            <a:fld id="{479A24AA-F977-4260-A0CC-AEDC768175AD}" type="slidenum">
              <a:rPr lang="it-IT" sz="1100" spc="-1">
                <a:latin typeface="Times New Roman"/>
              </a:rPr>
              <a:t>2</a:t>
            </a:fld>
            <a:endParaRPr lang="it-IT" sz="11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116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2920" cy="11063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it-IT" sz="4400" b="0" strike="noStrike" spc="-1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Arial"/>
              </a:rPr>
              <a:t>Settimo livello struttura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ttangolo con angoli arrotondati 3"/>
          <p:cNvSpPr/>
          <p:nvPr/>
        </p:nvSpPr>
        <p:spPr>
          <a:xfrm>
            <a:off x="3189899" y="677005"/>
            <a:ext cx="5807520" cy="1432123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4472C4">
                <a:lumMod val="60000"/>
                <a:lumOff val="4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6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Commissario Straordinario di Governo per il Giubileo della Chiesa cattolica 2025</a:t>
            </a:r>
          </a:p>
          <a:p>
            <a:pPr algn="ctr">
              <a:lnSpc>
                <a:spcPct val="100000"/>
              </a:lnSpc>
            </a:pPr>
            <a:r>
              <a:rPr lang="it-IT" sz="1600" b="1" spc="-1" dirty="0">
                <a:solidFill>
                  <a:srgbClr val="000000"/>
                </a:solidFill>
                <a:latin typeface="Arial"/>
                <a:ea typeface="DejaVu Sans"/>
              </a:rPr>
              <a:t>Prof. Roberto Gualtieri</a:t>
            </a:r>
            <a:endParaRPr lang="it-IT" sz="1600" b="0" strike="noStrike" spc="-1" dirty="0">
              <a:latin typeface="Arial"/>
            </a:endParaRPr>
          </a:p>
        </p:txBody>
      </p:sp>
      <p:pic>
        <p:nvPicPr>
          <p:cNvPr id="45" name="Immagine 4" descr="Immagine che contiene calligrafia&#10;&#10;Descrizione generata automaticamente"/>
          <p:cNvPicPr/>
          <p:nvPr/>
        </p:nvPicPr>
        <p:blipFill>
          <a:blip r:embed="rId2"/>
          <a:stretch/>
        </p:blipFill>
        <p:spPr>
          <a:xfrm>
            <a:off x="104400" y="0"/>
            <a:ext cx="1392120" cy="709920"/>
          </a:xfrm>
          <a:prstGeom prst="rect">
            <a:avLst/>
          </a:prstGeom>
          <a:ln w="0">
            <a:noFill/>
          </a:ln>
        </p:spPr>
      </p:pic>
      <p:pic>
        <p:nvPicPr>
          <p:cNvPr id="46" name="Immagine 5"/>
          <p:cNvPicPr/>
          <p:nvPr/>
        </p:nvPicPr>
        <p:blipFill>
          <a:blip r:embed="rId3"/>
          <a:stretch/>
        </p:blipFill>
        <p:spPr>
          <a:xfrm>
            <a:off x="9820440" y="73800"/>
            <a:ext cx="2184480" cy="564840"/>
          </a:xfrm>
          <a:prstGeom prst="rect">
            <a:avLst/>
          </a:prstGeom>
          <a:ln w="0">
            <a:noFill/>
          </a:ln>
        </p:spPr>
      </p:pic>
      <p:sp>
        <p:nvSpPr>
          <p:cNvPr id="48" name="Ovale 17"/>
          <p:cNvSpPr/>
          <p:nvPr/>
        </p:nvSpPr>
        <p:spPr>
          <a:xfrm>
            <a:off x="1007579" y="1098347"/>
            <a:ext cx="1605240" cy="70992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0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di Segreteria del Commissario Straordinario</a:t>
            </a:r>
            <a:endParaRPr lang="it-IT" sz="1000" strike="noStrike" spc="-1" dirty="0">
              <a:latin typeface="+mj-lt"/>
            </a:endParaRPr>
          </a:p>
        </p:txBody>
      </p:sp>
      <p:sp>
        <p:nvSpPr>
          <p:cNvPr id="49" name="Connettore diritto 4"/>
          <p:cNvSpPr/>
          <p:nvPr/>
        </p:nvSpPr>
        <p:spPr>
          <a:xfrm>
            <a:off x="2612819" y="1448534"/>
            <a:ext cx="577080" cy="360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9" name="Rettangolo 6">
            <a:extLst>
              <a:ext uri="{FF2B5EF4-FFF2-40B4-BE49-F238E27FC236}">
                <a16:creationId xmlns:a16="http://schemas.microsoft.com/office/drawing/2014/main" id="{DD781B15-5AA9-6AEC-2795-BF5E77A854C1}"/>
              </a:ext>
            </a:extLst>
          </p:cNvPr>
          <p:cNvSpPr/>
          <p:nvPr/>
        </p:nvSpPr>
        <p:spPr>
          <a:xfrm>
            <a:off x="7201932" y="4689565"/>
            <a:ext cx="1951118" cy="9784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20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Servizio Trattamento economico </a:t>
            </a:r>
            <a:r>
              <a:rPr lang="it-IT" sz="1200" spc="-1" dirty="0">
                <a:solidFill>
                  <a:srgbClr val="000000"/>
                </a:solidFill>
                <a:latin typeface="Calibri"/>
                <a:ea typeface="DejaVu Sans"/>
              </a:rPr>
              <a:t>a</a:t>
            </a:r>
            <a:r>
              <a:rPr lang="it-IT" sz="120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ccessorio del personale e </a:t>
            </a:r>
            <a:r>
              <a:rPr lang="it-IT" sz="1200" spc="-1" dirty="0">
                <a:solidFill>
                  <a:srgbClr val="000000"/>
                </a:solidFill>
                <a:latin typeface="Calibri"/>
                <a:ea typeface="DejaVu Sans"/>
              </a:rPr>
              <a:t>m</a:t>
            </a:r>
            <a:r>
              <a:rPr lang="it-IT" sz="120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onitoraggio della Spesa</a:t>
            </a:r>
          </a:p>
          <a:p>
            <a:pPr algn="ctr">
              <a:lnSpc>
                <a:spcPct val="100000"/>
              </a:lnSpc>
            </a:pPr>
            <a:r>
              <a:rPr lang="it-IT" sz="120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Dott.ssa Maria Stella Marini</a:t>
            </a:r>
          </a:p>
        </p:txBody>
      </p:sp>
      <p:sp>
        <p:nvSpPr>
          <p:cNvPr id="10" name="Ovale 17">
            <a:extLst>
              <a:ext uri="{FF2B5EF4-FFF2-40B4-BE49-F238E27FC236}">
                <a16:creationId xmlns:a16="http://schemas.microsoft.com/office/drawing/2014/main" id="{9394DD30-CB49-603A-B610-1632D44DE7C8}"/>
              </a:ext>
            </a:extLst>
          </p:cNvPr>
          <p:cNvSpPr/>
          <p:nvPr/>
        </p:nvSpPr>
        <p:spPr>
          <a:xfrm>
            <a:off x="6706908" y="3994289"/>
            <a:ext cx="1447262" cy="474571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000" strike="noStrike" spc="-1" dirty="0">
                <a:latin typeface="Arial"/>
              </a:rPr>
              <a:t>Ufficio di Staff</a:t>
            </a:r>
          </a:p>
        </p:txBody>
      </p:sp>
      <p:sp>
        <p:nvSpPr>
          <p:cNvPr id="6" name="Rettangolo con angoli arrotondati 10">
            <a:extLst>
              <a:ext uri="{FF2B5EF4-FFF2-40B4-BE49-F238E27FC236}">
                <a16:creationId xmlns:a16="http://schemas.microsoft.com/office/drawing/2014/main" id="{511609F2-EC6D-B0C1-E775-CB43AA062802}"/>
              </a:ext>
            </a:extLst>
          </p:cNvPr>
          <p:cNvSpPr/>
          <p:nvPr/>
        </p:nvSpPr>
        <p:spPr>
          <a:xfrm>
            <a:off x="2694465" y="2464301"/>
            <a:ext cx="2684996" cy="129222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4472C4">
                <a:lumMod val="60000"/>
                <a:lumOff val="4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300" spc="-1" dirty="0">
                <a:solidFill>
                  <a:srgbClr val="000000"/>
                </a:solidFill>
                <a:latin typeface="Arial"/>
                <a:ea typeface="DejaVu Sans"/>
              </a:rPr>
              <a:t>Area VIA e Autorizzazioni Rifiuti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300" spc="-1" dirty="0">
                <a:solidFill>
                  <a:srgbClr val="000000"/>
                </a:solidFill>
              </a:rPr>
              <a:t>Prof. Avv. Antonino Ilacqua</a:t>
            </a:r>
          </a:p>
        </p:txBody>
      </p:sp>
      <p:sp>
        <p:nvSpPr>
          <p:cNvPr id="8" name="Rettangolo con angoli arrotondati 10">
            <a:extLst>
              <a:ext uri="{FF2B5EF4-FFF2-40B4-BE49-F238E27FC236}">
                <a16:creationId xmlns:a16="http://schemas.microsoft.com/office/drawing/2014/main" id="{56C5B0DA-A68C-2C97-A14D-55C569B801DB}"/>
              </a:ext>
            </a:extLst>
          </p:cNvPr>
          <p:cNvSpPr/>
          <p:nvPr/>
        </p:nvSpPr>
        <p:spPr>
          <a:xfrm>
            <a:off x="6820231" y="2455934"/>
            <a:ext cx="2723176" cy="1278177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4472C4">
                <a:lumMod val="60000"/>
                <a:lumOff val="4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3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Area Trattamento Economico </a:t>
            </a:r>
            <a:r>
              <a:rPr lang="it-IT" sz="1300" spc="-1" dirty="0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lang="it-IT" sz="13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ccessorio, Gestione e Controllo della Spesa del Personale in Avvalimento</a:t>
            </a:r>
          </a:p>
          <a:p>
            <a:pPr algn="ctr">
              <a:lnSpc>
                <a:spcPct val="100000"/>
              </a:lnSpc>
            </a:pPr>
            <a:endParaRPr lang="it-IT" sz="1300" b="0" strike="noStrike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it-IT" sz="13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Dott. Angelo Ottavianelli</a:t>
            </a:r>
          </a:p>
        </p:txBody>
      </p:sp>
      <p:sp>
        <p:nvSpPr>
          <p:cNvPr id="5" name="Ovale 17">
            <a:extLst>
              <a:ext uri="{FF2B5EF4-FFF2-40B4-BE49-F238E27FC236}">
                <a16:creationId xmlns:a16="http://schemas.microsoft.com/office/drawing/2014/main" id="{302135B0-AAF3-1541-9792-6B556A359C07}"/>
              </a:ext>
            </a:extLst>
          </p:cNvPr>
          <p:cNvSpPr/>
          <p:nvPr/>
        </p:nvSpPr>
        <p:spPr>
          <a:xfrm>
            <a:off x="2487561" y="3913948"/>
            <a:ext cx="1375769" cy="601912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0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Segreteria</a:t>
            </a:r>
            <a:endParaRPr lang="it-IT" sz="1000" strike="noStrike" spc="-1" dirty="0">
              <a:latin typeface="+mj-lt"/>
            </a:endParaRP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B1B5442C-3AEE-BFCF-E85A-A55599E4C02D}"/>
              </a:ext>
            </a:extLst>
          </p:cNvPr>
          <p:cNvSpPr txBox="1"/>
          <p:nvPr/>
        </p:nvSpPr>
        <p:spPr>
          <a:xfrm>
            <a:off x="11310068" y="726545"/>
            <a:ext cx="5771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000" b="1" dirty="0" err="1"/>
              <a:t>All_A</a:t>
            </a:r>
            <a:endParaRPr lang="it-IT" sz="1000" b="1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E9CD5A2D-5A06-09E2-1238-9B669F2BF0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3942119" y="4099424"/>
            <a:ext cx="65170" cy="241512"/>
          </a:xfrm>
          <a:prstGeom prst="rect">
            <a:avLst/>
          </a:prstGeom>
        </p:spPr>
      </p:pic>
      <p:sp>
        <p:nvSpPr>
          <p:cNvPr id="19" name="Rettangolo 6">
            <a:extLst>
              <a:ext uri="{FF2B5EF4-FFF2-40B4-BE49-F238E27FC236}">
                <a16:creationId xmlns:a16="http://schemas.microsoft.com/office/drawing/2014/main" id="{991A8AC0-D230-50AB-BA88-2EAFF9105CAC}"/>
              </a:ext>
            </a:extLst>
          </p:cNvPr>
          <p:cNvSpPr/>
          <p:nvPr/>
        </p:nvSpPr>
        <p:spPr>
          <a:xfrm>
            <a:off x="2672216" y="4650782"/>
            <a:ext cx="2684996" cy="15302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it-IT" sz="1200" strike="noStrike" spc="-1" dirty="0">
              <a:solidFill>
                <a:srgbClr val="000000"/>
              </a:solidFill>
              <a:highlight>
                <a:srgbClr val="FFFF00"/>
              </a:highlight>
              <a:latin typeface="Calibri" panose="020F0502020204030204" pitchFamily="34" charset="0"/>
              <a:ea typeface="DejaVu Sans"/>
              <a:cs typeface="Calibri" panose="020F0502020204030204" pitchFamily="34" charset="0"/>
            </a:endParaRPr>
          </a:p>
          <a:p>
            <a:pPr algn="ctr"/>
            <a:r>
              <a:rPr lang="it-IT" sz="1200" spc="-1" dirty="0">
                <a:solidFill>
                  <a:srgbClr val="000000"/>
                </a:solidFill>
                <a:latin typeface="Calibri"/>
                <a:ea typeface="DejaVu Sans"/>
                <a:cs typeface="Calibri"/>
              </a:rPr>
              <a:t>Servizio di Valutazione di Impatto Ambientale e Autorizzazioni alla gestione di  impianti di rifiuti</a:t>
            </a:r>
            <a:endParaRPr lang="it-IT" sz="1200" spc="-1" dirty="0">
              <a:solidFill>
                <a:srgbClr val="000000"/>
              </a:solidFill>
              <a:latin typeface="Calibri" panose="020F0502020204030204" pitchFamily="34" charset="0"/>
              <a:ea typeface="DejaVu Sans"/>
              <a:cs typeface="Calibri" panose="020F0502020204030204" pitchFamily="34" charset="0"/>
            </a:endParaRPr>
          </a:p>
          <a:p>
            <a:pPr algn="ctr"/>
            <a:r>
              <a:rPr lang="it-IT" sz="1200" spc="-1" dirty="0">
                <a:solidFill>
                  <a:srgbClr val="000000"/>
                </a:solidFill>
                <a:latin typeface="Calibri"/>
                <a:ea typeface="DejaVu Sans"/>
              </a:rPr>
              <a:t>Ing. Egidio Perrella</a:t>
            </a:r>
          </a:p>
          <a:p>
            <a:pPr algn="ctr">
              <a:lnSpc>
                <a:spcPct val="100000"/>
              </a:lnSpc>
            </a:pPr>
            <a:r>
              <a:rPr lang="it-IT" sz="1200" strike="noStrike" spc="-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21" name="Connettore diritto 20">
            <a:extLst>
              <a:ext uri="{FF2B5EF4-FFF2-40B4-BE49-F238E27FC236}">
                <a16:creationId xmlns:a16="http://schemas.microsoft.com/office/drawing/2014/main" id="{35A7A2D6-976F-8A24-DD09-F6E5784BD973}"/>
              </a:ext>
            </a:extLst>
          </p:cNvPr>
          <p:cNvCxnSpPr>
            <a:cxnSpLocks/>
          </p:cNvCxnSpPr>
          <p:nvPr/>
        </p:nvCxnSpPr>
        <p:spPr>
          <a:xfrm>
            <a:off x="4088202" y="3787207"/>
            <a:ext cx="11206" cy="827229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42F2857E-4A8B-B5FF-D058-096967642A3D}"/>
              </a:ext>
            </a:extLst>
          </p:cNvPr>
          <p:cNvCxnSpPr>
            <a:cxnSpLocks/>
          </p:cNvCxnSpPr>
          <p:nvPr/>
        </p:nvCxnSpPr>
        <p:spPr>
          <a:xfrm>
            <a:off x="8370008" y="3753848"/>
            <a:ext cx="6920" cy="9252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diritto 30">
            <a:extLst>
              <a:ext uri="{FF2B5EF4-FFF2-40B4-BE49-F238E27FC236}">
                <a16:creationId xmlns:a16="http://schemas.microsoft.com/office/drawing/2014/main" id="{46F12BEE-346A-3F0D-208B-A8E028FD6B8E}"/>
              </a:ext>
            </a:extLst>
          </p:cNvPr>
          <p:cNvCxnSpPr>
            <a:cxnSpLocks/>
          </p:cNvCxnSpPr>
          <p:nvPr/>
        </p:nvCxnSpPr>
        <p:spPr>
          <a:xfrm>
            <a:off x="8154170" y="4259856"/>
            <a:ext cx="2115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0952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olo 1"/>
          <p:cNvSpPr/>
          <p:nvPr/>
        </p:nvSpPr>
        <p:spPr>
          <a:xfrm>
            <a:off x="8326080" y="6230520"/>
            <a:ext cx="3943800" cy="216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90000"/>
              </a:lnSpc>
            </a:pPr>
            <a:br>
              <a:rPr dirty="0"/>
            </a:br>
            <a:r>
              <a:rPr lang="it-IT" sz="1000" b="0" strike="noStrike" spc="-1" dirty="0">
                <a:solidFill>
                  <a:srgbClr val="000000"/>
                </a:solidFill>
                <a:latin typeface="Calibri Light"/>
                <a:ea typeface="DejaVu Sans"/>
              </a:rPr>
              <a:t>Organigramma Direzione 1 – Affari Generali e Supporto giuridico</a:t>
            </a:r>
            <a:endParaRPr lang="it-IT" sz="1000" b="0" strike="noStrike" spc="-1" dirty="0">
              <a:latin typeface="Arial"/>
            </a:endParaRPr>
          </a:p>
        </p:txBody>
      </p:sp>
      <p:sp>
        <p:nvSpPr>
          <p:cNvPr id="54" name="Rettangolo con angoli arrotondati 3"/>
          <p:cNvSpPr/>
          <p:nvPr/>
        </p:nvSpPr>
        <p:spPr>
          <a:xfrm>
            <a:off x="3004538" y="1117756"/>
            <a:ext cx="5807520" cy="85025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4472C4">
                <a:lumMod val="60000"/>
                <a:lumOff val="4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Direzione 1</a:t>
            </a:r>
            <a:endParaRPr lang="it-IT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it-IT" sz="1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Affari Generali e Supporto Giuridico</a:t>
            </a:r>
            <a:endParaRPr lang="it-IT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it-IT" sz="1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Coordinatore Funzionale</a:t>
            </a:r>
            <a:endParaRPr lang="it-IT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it-IT" sz="1400" spc="-1" dirty="0">
                <a:solidFill>
                  <a:srgbClr val="000000"/>
                </a:solidFill>
                <a:latin typeface="Arial"/>
                <a:ea typeface="DejaVu Sans"/>
              </a:rPr>
              <a:t>VCGV Arch. Nicola De Bernardini</a:t>
            </a:r>
            <a:endParaRPr lang="it-IT" sz="1400" b="0" strike="noStrike" spc="-1" dirty="0">
              <a:latin typeface="Arial"/>
            </a:endParaRPr>
          </a:p>
        </p:txBody>
      </p:sp>
      <p:pic>
        <p:nvPicPr>
          <p:cNvPr id="55" name="Immagine 4" descr="Immagine che contiene calligrafia&#10;&#10;Descrizione generata automaticamente"/>
          <p:cNvPicPr/>
          <p:nvPr/>
        </p:nvPicPr>
        <p:blipFill>
          <a:blip r:embed="rId3"/>
          <a:stretch/>
        </p:blipFill>
        <p:spPr>
          <a:xfrm>
            <a:off x="104400" y="0"/>
            <a:ext cx="1392120" cy="709920"/>
          </a:xfrm>
          <a:prstGeom prst="rect">
            <a:avLst/>
          </a:prstGeom>
          <a:ln w="0">
            <a:noFill/>
          </a:ln>
        </p:spPr>
      </p:pic>
      <p:pic>
        <p:nvPicPr>
          <p:cNvPr id="56" name="Immagine 5"/>
          <p:cNvPicPr/>
          <p:nvPr/>
        </p:nvPicPr>
        <p:blipFill>
          <a:blip r:embed="rId4"/>
          <a:stretch/>
        </p:blipFill>
        <p:spPr>
          <a:xfrm>
            <a:off x="9820440" y="73800"/>
            <a:ext cx="2184480" cy="564840"/>
          </a:xfrm>
          <a:prstGeom prst="rect">
            <a:avLst/>
          </a:prstGeom>
          <a:ln w="0">
            <a:noFill/>
          </a:ln>
        </p:spPr>
      </p:pic>
      <p:sp>
        <p:nvSpPr>
          <p:cNvPr id="57" name="Rettangolo con angoli arrotondati 7"/>
          <p:cNvSpPr/>
          <p:nvPr/>
        </p:nvSpPr>
        <p:spPr>
          <a:xfrm>
            <a:off x="3339126" y="2141441"/>
            <a:ext cx="3612280" cy="80216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5B9BD5">
                <a:lumMod val="40000"/>
                <a:lumOff val="6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100" spc="-1" dirty="0">
                <a:solidFill>
                  <a:srgbClr val="000000"/>
                </a:solidFill>
                <a:latin typeface="+mj-lt"/>
                <a:ea typeface="DejaVu Sans"/>
              </a:rPr>
              <a:t>Area Amministrativa, Affari Generali e Supporto Giuridico </a:t>
            </a:r>
          </a:p>
          <a:p>
            <a:pPr algn="ctr">
              <a:lnSpc>
                <a:spcPct val="100000"/>
              </a:lnSpc>
            </a:pPr>
            <a:r>
              <a:rPr lang="it-IT" sz="1100" spc="-1" dirty="0">
                <a:solidFill>
                  <a:srgbClr val="000000"/>
                </a:solidFill>
                <a:latin typeface="+mj-lt"/>
                <a:ea typeface="DejaVu Sans"/>
              </a:rPr>
              <a:t>Dott.ssa Stefania Ruffo</a:t>
            </a:r>
          </a:p>
        </p:txBody>
      </p:sp>
      <p:sp>
        <p:nvSpPr>
          <p:cNvPr id="60" name="Rettangolo con angoli arrotondati 10"/>
          <p:cNvSpPr/>
          <p:nvPr/>
        </p:nvSpPr>
        <p:spPr>
          <a:xfrm>
            <a:off x="851652" y="2126457"/>
            <a:ext cx="2041925" cy="836033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5B9BD5">
                <a:lumMod val="40000"/>
                <a:lumOff val="6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1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Area Gestione risorse umane e protocollo</a:t>
            </a:r>
            <a:endParaRPr lang="it-IT" sz="1100" strike="noStrike" spc="-1" dirty="0">
              <a:latin typeface="+mj-lt"/>
            </a:endParaRPr>
          </a:p>
          <a:p>
            <a:pPr algn="ctr">
              <a:lnSpc>
                <a:spcPct val="100000"/>
              </a:lnSpc>
            </a:pPr>
            <a:r>
              <a:rPr lang="it-IT" sz="11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Arch. Nicola De Bernardini</a:t>
            </a:r>
            <a:endParaRPr lang="it-IT" sz="1100" strike="noStrike" spc="-1" dirty="0">
              <a:latin typeface="+mj-lt"/>
            </a:endParaRPr>
          </a:p>
        </p:txBody>
      </p:sp>
      <p:sp>
        <p:nvSpPr>
          <p:cNvPr id="61" name="Ovale 11"/>
          <p:cNvSpPr/>
          <p:nvPr/>
        </p:nvSpPr>
        <p:spPr>
          <a:xfrm>
            <a:off x="3484353" y="3141927"/>
            <a:ext cx="1211640" cy="666565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9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Segreteria di raccordo</a:t>
            </a:r>
            <a:endParaRPr lang="it-IT" sz="900" strike="noStrike" spc="-1" dirty="0">
              <a:latin typeface="+mj-lt"/>
            </a:endParaRPr>
          </a:p>
        </p:txBody>
      </p:sp>
      <p:sp>
        <p:nvSpPr>
          <p:cNvPr id="77" name="Rettangolo con angoli arrotondati 3"/>
          <p:cNvSpPr/>
          <p:nvPr/>
        </p:nvSpPr>
        <p:spPr>
          <a:xfrm>
            <a:off x="2410500" y="358955"/>
            <a:ext cx="7371000" cy="59328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4472C4">
                <a:lumMod val="60000"/>
                <a:lumOff val="4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Ufficio di Supporto al Commissario Straordinario di Governo </a:t>
            </a:r>
            <a:endParaRPr lang="it-IT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per il Giubileo della Chiesa cattolica 2025</a:t>
            </a:r>
            <a:endParaRPr lang="it-IT" sz="1600" b="0" strike="noStrike" spc="-1" dirty="0">
              <a:latin typeface="Arial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8F49C925-3138-807F-2A55-BECF6282A6C1}"/>
              </a:ext>
            </a:extLst>
          </p:cNvPr>
          <p:cNvSpPr txBox="1"/>
          <p:nvPr/>
        </p:nvSpPr>
        <p:spPr>
          <a:xfrm>
            <a:off x="11310068" y="726545"/>
            <a:ext cx="5771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b="1" dirty="0"/>
              <a:t>All_A1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43E0E3D5-C0E2-D7D4-4ADC-43C99ACD72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943" y="3313966"/>
            <a:ext cx="536884" cy="134051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BE77BC18-A509-C378-DBAB-FA4C88A5748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8943" y="4769738"/>
            <a:ext cx="457240" cy="115834"/>
          </a:xfrm>
          <a:prstGeom prst="rect">
            <a:avLst/>
          </a:prstGeom>
        </p:spPr>
      </p:pic>
      <p:sp>
        <p:nvSpPr>
          <p:cNvPr id="4" name="Ovale 11">
            <a:extLst>
              <a:ext uri="{FF2B5EF4-FFF2-40B4-BE49-F238E27FC236}">
                <a16:creationId xmlns:a16="http://schemas.microsoft.com/office/drawing/2014/main" id="{168EE55D-B470-E47B-ABD9-F10483006835}"/>
              </a:ext>
            </a:extLst>
          </p:cNvPr>
          <p:cNvSpPr/>
          <p:nvPr/>
        </p:nvSpPr>
        <p:spPr>
          <a:xfrm>
            <a:off x="4332942" y="5192323"/>
            <a:ext cx="1203960" cy="620259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900" strike="noStrike" spc="-1" dirty="0">
                <a:latin typeface="+mj-lt"/>
              </a:rPr>
              <a:t>Ufficio Supporto Giuridico</a:t>
            </a:r>
          </a:p>
        </p:txBody>
      </p:sp>
      <p:sp>
        <p:nvSpPr>
          <p:cNvPr id="5" name="Rettangolo con angoli arrotondati 9">
            <a:extLst>
              <a:ext uri="{FF2B5EF4-FFF2-40B4-BE49-F238E27FC236}">
                <a16:creationId xmlns:a16="http://schemas.microsoft.com/office/drawing/2014/main" id="{6BC92641-CA86-45F2-6C65-24F9798ED4A1}"/>
              </a:ext>
            </a:extLst>
          </p:cNvPr>
          <p:cNvSpPr/>
          <p:nvPr/>
        </p:nvSpPr>
        <p:spPr>
          <a:xfrm>
            <a:off x="9594636" y="2115411"/>
            <a:ext cx="2077453" cy="850257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5B9BD5">
                <a:lumMod val="40000"/>
                <a:lumOff val="6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100" spc="-1" dirty="0">
                <a:solidFill>
                  <a:srgbClr val="000000"/>
                </a:solidFill>
                <a:latin typeface="+mj-lt"/>
                <a:ea typeface="DejaVu Sans"/>
              </a:rPr>
              <a:t>Area Vigilanza adempimenti contabili</a:t>
            </a:r>
          </a:p>
          <a:p>
            <a:pPr algn="ctr">
              <a:lnSpc>
                <a:spcPct val="100000"/>
              </a:lnSpc>
            </a:pPr>
            <a:r>
              <a:rPr lang="it-IT" sz="1100" spc="-1" dirty="0">
                <a:solidFill>
                  <a:srgbClr val="000000"/>
                </a:solidFill>
                <a:latin typeface="+mj-lt"/>
                <a:ea typeface="DejaVu Sans"/>
              </a:rPr>
              <a:t>Dott.ssa Alessandra Boldrini</a:t>
            </a:r>
          </a:p>
        </p:txBody>
      </p:sp>
      <p:sp>
        <p:nvSpPr>
          <p:cNvPr id="25" name="Ovale 11">
            <a:extLst>
              <a:ext uri="{FF2B5EF4-FFF2-40B4-BE49-F238E27FC236}">
                <a16:creationId xmlns:a16="http://schemas.microsoft.com/office/drawing/2014/main" id="{069BE0C3-D6DB-23E7-9298-28686B5DD587}"/>
              </a:ext>
            </a:extLst>
          </p:cNvPr>
          <p:cNvSpPr/>
          <p:nvPr/>
        </p:nvSpPr>
        <p:spPr>
          <a:xfrm>
            <a:off x="1392716" y="3097758"/>
            <a:ext cx="1062844" cy="524855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9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Staff e Segreteria</a:t>
            </a:r>
            <a:endParaRPr lang="it-IT" sz="900" strike="noStrike" spc="-1" dirty="0">
              <a:latin typeface="+mj-lt"/>
            </a:endParaRPr>
          </a:p>
        </p:txBody>
      </p:sp>
      <p:sp>
        <p:nvSpPr>
          <p:cNvPr id="26" name="Ovale 11">
            <a:extLst>
              <a:ext uri="{FF2B5EF4-FFF2-40B4-BE49-F238E27FC236}">
                <a16:creationId xmlns:a16="http://schemas.microsoft.com/office/drawing/2014/main" id="{DDE0E93A-B1EB-10A6-BCB3-8DFA98DF2946}"/>
              </a:ext>
            </a:extLst>
          </p:cNvPr>
          <p:cNvSpPr/>
          <p:nvPr/>
        </p:nvSpPr>
        <p:spPr>
          <a:xfrm>
            <a:off x="1350774" y="4569963"/>
            <a:ext cx="1033966" cy="502559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9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Risorse Umane</a:t>
            </a:r>
            <a:endParaRPr lang="it-IT" sz="900" strike="noStrike" spc="-1" dirty="0">
              <a:latin typeface="+mj-lt"/>
            </a:endParaRPr>
          </a:p>
        </p:txBody>
      </p:sp>
      <p:sp>
        <p:nvSpPr>
          <p:cNvPr id="27" name="Ovale 11">
            <a:extLst>
              <a:ext uri="{FF2B5EF4-FFF2-40B4-BE49-F238E27FC236}">
                <a16:creationId xmlns:a16="http://schemas.microsoft.com/office/drawing/2014/main" id="{EA0D1576-1628-3433-6E16-A2E2223D442A}"/>
              </a:ext>
            </a:extLst>
          </p:cNvPr>
          <p:cNvSpPr/>
          <p:nvPr/>
        </p:nvSpPr>
        <p:spPr>
          <a:xfrm>
            <a:off x="1389881" y="5176913"/>
            <a:ext cx="1005268" cy="502559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9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Protocollo</a:t>
            </a:r>
            <a:endParaRPr lang="it-IT" sz="900" strike="noStrike" spc="-1" dirty="0">
              <a:latin typeface="+mj-lt"/>
            </a:endParaRPr>
          </a:p>
        </p:txBody>
      </p:sp>
      <p:pic>
        <p:nvPicPr>
          <p:cNvPr id="28" name="Immagine 27">
            <a:extLst>
              <a:ext uri="{FF2B5EF4-FFF2-40B4-BE49-F238E27FC236}">
                <a16:creationId xmlns:a16="http://schemas.microsoft.com/office/drawing/2014/main" id="{A68BA3EC-A434-1CD4-89E7-EFA7B124BB5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4360" y="5381189"/>
            <a:ext cx="457240" cy="115834"/>
          </a:xfrm>
          <a:prstGeom prst="rect">
            <a:avLst/>
          </a:prstGeom>
        </p:spPr>
      </p:pic>
      <p:sp>
        <p:nvSpPr>
          <p:cNvPr id="29" name="Ovale 11">
            <a:extLst>
              <a:ext uri="{FF2B5EF4-FFF2-40B4-BE49-F238E27FC236}">
                <a16:creationId xmlns:a16="http://schemas.microsoft.com/office/drawing/2014/main" id="{7A985416-6192-C6DB-616E-CBB77005F0F5}"/>
              </a:ext>
            </a:extLst>
          </p:cNvPr>
          <p:cNvSpPr/>
          <p:nvPr/>
        </p:nvSpPr>
        <p:spPr>
          <a:xfrm>
            <a:off x="1365657" y="5844647"/>
            <a:ext cx="1060733" cy="502559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9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Reti e supporto informatico</a:t>
            </a:r>
            <a:endParaRPr lang="it-IT" sz="900" strike="noStrike" spc="-1" dirty="0">
              <a:latin typeface="+mj-lt"/>
            </a:endParaRPr>
          </a:p>
        </p:txBody>
      </p:sp>
      <p:pic>
        <p:nvPicPr>
          <p:cNvPr id="30" name="Immagine 29">
            <a:extLst>
              <a:ext uri="{FF2B5EF4-FFF2-40B4-BE49-F238E27FC236}">
                <a16:creationId xmlns:a16="http://schemas.microsoft.com/office/drawing/2014/main" id="{A3F94820-57F5-78E9-4B51-A733E1A72E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V="1">
            <a:off x="962633" y="6029918"/>
            <a:ext cx="457269" cy="115841"/>
          </a:xfrm>
          <a:prstGeom prst="rect">
            <a:avLst/>
          </a:prstGeom>
        </p:spPr>
      </p:pic>
      <p:pic>
        <p:nvPicPr>
          <p:cNvPr id="32" name="Immagine 31">
            <a:extLst>
              <a:ext uri="{FF2B5EF4-FFF2-40B4-BE49-F238E27FC236}">
                <a16:creationId xmlns:a16="http://schemas.microsoft.com/office/drawing/2014/main" id="{C1D53F68-1778-8B18-C82F-8E8FD35FC3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0963" y="2943601"/>
            <a:ext cx="195414" cy="3310565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86C1F93C-A060-A08E-04F8-57B4770A56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V="1">
            <a:off x="4705373" y="3434232"/>
            <a:ext cx="244355" cy="75257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41044912-D53F-48E7-9E87-365429850A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V="1">
            <a:off x="4906812" y="4123458"/>
            <a:ext cx="318174" cy="97992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CDE7F7F7-28D7-DB1E-86B6-5C666DA04F3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81091" y="2960593"/>
            <a:ext cx="137050" cy="2321780"/>
          </a:xfrm>
          <a:prstGeom prst="rect">
            <a:avLst/>
          </a:prstGeom>
        </p:spPr>
      </p:pic>
      <p:pic>
        <p:nvPicPr>
          <p:cNvPr id="43" name="Immagine 42">
            <a:extLst>
              <a:ext uri="{FF2B5EF4-FFF2-40B4-BE49-F238E27FC236}">
                <a16:creationId xmlns:a16="http://schemas.microsoft.com/office/drawing/2014/main" id="{D0B4CA8F-B331-90CB-CD1F-2D50CFB66E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91604" y="3460441"/>
            <a:ext cx="243861" cy="79255"/>
          </a:xfrm>
          <a:prstGeom prst="rect">
            <a:avLst/>
          </a:prstGeom>
        </p:spPr>
      </p:pic>
      <p:sp>
        <p:nvSpPr>
          <p:cNvPr id="45" name="Rettangolo con angoli arrotondati 7">
            <a:extLst>
              <a:ext uri="{FF2B5EF4-FFF2-40B4-BE49-F238E27FC236}">
                <a16:creationId xmlns:a16="http://schemas.microsoft.com/office/drawing/2014/main" id="{46246778-09C1-F8E1-7FB8-E52B4BCA7E5B}"/>
              </a:ext>
            </a:extLst>
          </p:cNvPr>
          <p:cNvSpPr/>
          <p:nvPr/>
        </p:nvSpPr>
        <p:spPr>
          <a:xfrm>
            <a:off x="7301594" y="2084356"/>
            <a:ext cx="1946795" cy="885085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5B9BD5">
                <a:lumMod val="40000"/>
                <a:lumOff val="6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100" spc="-1" dirty="0">
                <a:solidFill>
                  <a:srgbClr val="000000"/>
                </a:solidFill>
                <a:latin typeface="+mj-lt"/>
                <a:ea typeface="DejaVu Sans"/>
              </a:rPr>
              <a:t>Area Contabile</a:t>
            </a:r>
          </a:p>
          <a:p>
            <a:pPr algn="ctr">
              <a:lnSpc>
                <a:spcPct val="100000"/>
              </a:lnSpc>
            </a:pPr>
            <a:r>
              <a:rPr lang="it-IT" sz="1100" spc="-1" dirty="0">
                <a:solidFill>
                  <a:srgbClr val="000000"/>
                </a:solidFill>
                <a:latin typeface="+mj-lt"/>
                <a:ea typeface="DejaVu Sans"/>
              </a:rPr>
              <a:t>Dott.ssa Antonella Caprioli</a:t>
            </a:r>
          </a:p>
        </p:txBody>
      </p:sp>
      <p:pic>
        <p:nvPicPr>
          <p:cNvPr id="50" name="Immagine 49">
            <a:extLst>
              <a:ext uri="{FF2B5EF4-FFF2-40B4-BE49-F238E27FC236}">
                <a16:creationId xmlns:a16="http://schemas.microsoft.com/office/drawing/2014/main" id="{A7366410-FD1C-DC31-9285-BE857AD64D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74426" y="2966985"/>
            <a:ext cx="63935" cy="2105380"/>
          </a:xfrm>
          <a:prstGeom prst="rect">
            <a:avLst/>
          </a:prstGeom>
        </p:spPr>
      </p:pic>
      <p:sp>
        <p:nvSpPr>
          <p:cNvPr id="11" name="Ovale 11">
            <a:extLst>
              <a:ext uri="{FF2B5EF4-FFF2-40B4-BE49-F238E27FC236}">
                <a16:creationId xmlns:a16="http://schemas.microsoft.com/office/drawing/2014/main" id="{41EAD0A7-5E95-5D97-6FD2-A5C3D52500CA}"/>
              </a:ext>
            </a:extLst>
          </p:cNvPr>
          <p:cNvSpPr/>
          <p:nvPr/>
        </p:nvSpPr>
        <p:spPr>
          <a:xfrm>
            <a:off x="3236405" y="4313443"/>
            <a:ext cx="1554349" cy="77153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9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Prevenzione della Corruzione e Trasparenza</a:t>
            </a:r>
            <a:endParaRPr lang="it-IT" sz="900" strike="noStrike" spc="-1" dirty="0">
              <a:latin typeface="+mj-lt"/>
            </a:endParaRPr>
          </a:p>
        </p:txBody>
      </p:sp>
      <p:sp>
        <p:nvSpPr>
          <p:cNvPr id="6" name="Ovale 11">
            <a:extLst>
              <a:ext uri="{FF2B5EF4-FFF2-40B4-BE49-F238E27FC236}">
                <a16:creationId xmlns:a16="http://schemas.microsoft.com/office/drawing/2014/main" id="{7DC8877C-075B-A1DE-C20E-988E2AFF0B57}"/>
              </a:ext>
            </a:extLst>
          </p:cNvPr>
          <p:cNvSpPr/>
          <p:nvPr/>
        </p:nvSpPr>
        <p:spPr>
          <a:xfrm>
            <a:off x="1263669" y="3676995"/>
            <a:ext cx="1191891" cy="825591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9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Supporto </a:t>
            </a:r>
            <a:r>
              <a:rPr lang="it-IT" sz="900" spc="-1" dirty="0">
                <a:solidFill>
                  <a:srgbClr val="000000"/>
                </a:solidFill>
                <a:latin typeface="+mj-lt"/>
                <a:ea typeface="DejaVu Sans"/>
              </a:rPr>
              <a:t>Valutazione Performance</a:t>
            </a:r>
            <a:endParaRPr lang="it-IT" sz="900" strike="noStrike" spc="-1" dirty="0">
              <a:latin typeface="+mj-lt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2C14D4E6-7B02-AA16-FBA2-56011B7F6C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6768" y="4058686"/>
            <a:ext cx="297253" cy="75304"/>
          </a:xfrm>
          <a:prstGeom prst="rect">
            <a:avLst/>
          </a:prstGeom>
        </p:spPr>
      </p:pic>
      <p:sp>
        <p:nvSpPr>
          <p:cNvPr id="18" name="Ovale 11">
            <a:extLst>
              <a:ext uri="{FF2B5EF4-FFF2-40B4-BE49-F238E27FC236}">
                <a16:creationId xmlns:a16="http://schemas.microsoft.com/office/drawing/2014/main" id="{918381BD-8613-5726-8F59-5ED8EE663A2C}"/>
              </a:ext>
            </a:extLst>
          </p:cNvPr>
          <p:cNvSpPr/>
          <p:nvPr/>
        </p:nvSpPr>
        <p:spPr>
          <a:xfrm>
            <a:off x="5139837" y="3798947"/>
            <a:ext cx="1800536" cy="782899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900" spc="-1" dirty="0">
                <a:solidFill>
                  <a:srgbClr val="000000"/>
                </a:solidFill>
              </a:rPr>
              <a:t>Ufficio Organizzazione, Performance e Privacy</a:t>
            </a:r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3C2158C8-981B-7ECA-935E-E9A6F4BF39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V="1">
            <a:off x="4783877" y="4683990"/>
            <a:ext cx="148431" cy="45714"/>
          </a:xfrm>
          <a:prstGeom prst="rect">
            <a:avLst/>
          </a:prstGeom>
        </p:spPr>
      </p:pic>
      <p:sp>
        <p:nvSpPr>
          <p:cNvPr id="9" name="Rettangolo 14">
            <a:extLst>
              <a:ext uri="{FF2B5EF4-FFF2-40B4-BE49-F238E27FC236}">
                <a16:creationId xmlns:a16="http://schemas.microsoft.com/office/drawing/2014/main" id="{77BA08AE-B7F4-AB7F-343B-887A6B45D56C}"/>
              </a:ext>
            </a:extLst>
          </p:cNvPr>
          <p:cNvSpPr/>
          <p:nvPr/>
        </p:nvSpPr>
        <p:spPr>
          <a:xfrm>
            <a:off x="7898631" y="3135281"/>
            <a:ext cx="1484891" cy="7124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900" spc="-1" dirty="0">
                <a:solidFill>
                  <a:srgbClr val="000000"/>
                </a:solidFill>
                <a:latin typeface="+mj-lt"/>
                <a:ea typeface="DejaVu Sans"/>
              </a:rPr>
              <a:t>Servizio Bilancio </a:t>
            </a:r>
            <a:r>
              <a:rPr lang="it-IT" sz="900" spc="-1" dirty="0">
                <a:solidFill>
                  <a:srgbClr val="000000"/>
                </a:solidFill>
                <a:latin typeface="+mj-lt"/>
              </a:rPr>
              <a:t>e Supporto tecnico-amministrativo                </a:t>
            </a:r>
            <a:r>
              <a:rPr lang="it-IT" sz="900" spc="-1" dirty="0">
                <a:solidFill>
                  <a:srgbClr val="000000"/>
                </a:solidFill>
                <a:latin typeface="+mj-lt"/>
                <a:ea typeface="DejaVu Sans"/>
              </a:rPr>
              <a:t> EQ  M.G. Monterosso</a:t>
            </a:r>
          </a:p>
        </p:txBody>
      </p:sp>
      <p:sp>
        <p:nvSpPr>
          <p:cNvPr id="13" name="Ovale 11">
            <a:extLst>
              <a:ext uri="{FF2B5EF4-FFF2-40B4-BE49-F238E27FC236}">
                <a16:creationId xmlns:a16="http://schemas.microsoft.com/office/drawing/2014/main" id="{32B00486-9F2C-C29D-4F37-D090F4CFD2F4}"/>
              </a:ext>
            </a:extLst>
          </p:cNvPr>
          <p:cNvSpPr/>
          <p:nvPr/>
        </p:nvSpPr>
        <p:spPr>
          <a:xfrm>
            <a:off x="6877074" y="5030147"/>
            <a:ext cx="1675562" cy="57384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900" spc="-1" dirty="0">
                <a:solidFill>
                  <a:srgbClr val="000000"/>
                </a:solidFill>
                <a:latin typeface="+mj-lt"/>
              </a:rPr>
              <a:t>Servizi economali e logistici</a:t>
            </a:r>
            <a:endParaRPr lang="it-IT" sz="900" strike="noStrike" spc="-1" dirty="0">
              <a:latin typeface="+mj-lt"/>
            </a:endParaRPr>
          </a:p>
        </p:txBody>
      </p:sp>
      <p:sp>
        <p:nvSpPr>
          <p:cNvPr id="44" name="Rettangolo 14">
            <a:extLst>
              <a:ext uri="{FF2B5EF4-FFF2-40B4-BE49-F238E27FC236}">
                <a16:creationId xmlns:a16="http://schemas.microsoft.com/office/drawing/2014/main" id="{67C7F270-8B4D-E468-AC8E-1FCF482C6280}"/>
              </a:ext>
            </a:extLst>
          </p:cNvPr>
          <p:cNvSpPr/>
          <p:nvPr/>
        </p:nvSpPr>
        <p:spPr>
          <a:xfrm>
            <a:off x="9865900" y="3215552"/>
            <a:ext cx="1551476" cy="6322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900" spc="-1" dirty="0">
                <a:solidFill>
                  <a:srgbClr val="000000"/>
                </a:solidFill>
              </a:rPr>
              <a:t>Servizio Regolarità Contabile                       EQ Barbara Perna</a:t>
            </a:r>
          </a:p>
        </p:txBody>
      </p:sp>
      <p:cxnSp>
        <p:nvCxnSpPr>
          <p:cNvPr id="66" name="Connettore diritto 65">
            <a:extLst>
              <a:ext uri="{FF2B5EF4-FFF2-40B4-BE49-F238E27FC236}">
                <a16:creationId xmlns:a16="http://schemas.microsoft.com/office/drawing/2014/main" id="{1BD043AB-095F-70BC-6D5B-6A58444474EF}"/>
              </a:ext>
            </a:extLst>
          </p:cNvPr>
          <p:cNvCxnSpPr>
            <a:cxnSpLocks/>
          </p:cNvCxnSpPr>
          <p:nvPr/>
        </p:nvCxnSpPr>
        <p:spPr>
          <a:xfrm>
            <a:off x="10605153" y="2976422"/>
            <a:ext cx="0" cy="216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magine 6">
            <a:extLst>
              <a:ext uri="{FF2B5EF4-FFF2-40B4-BE49-F238E27FC236}">
                <a16:creationId xmlns:a16="http://schemas.microsoft.com/office/drawing/2014/main" id="{D9E3B426-6A46-E16C-79A5-0C3E0E348B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76860" y="4448581"/>
            <a:ext cx="243861" cy="79255"/>
          </a:xfrm>
          <a:prstGeom prst="rect">
            <a:avLst/>
          </a:prstGeom>
        </p:spPr>
      </p:pic>
      <p:sp>
        <p:nvSpPr>
          <p:cNvPr id="14" name="Rettangolo 14">
            <a:extLst>
              <a:ext uri="{FF2B5EF4-FFF2-40B4-BE49-F238E27FC236}">
                <a16:creationId xmlns:a16="http://schemas.microsoft.com/office/drawing/2014/main" id="{D1218A58-7B3D-D365-8C6C-E408C6E31875}"/>
              </a:ext>
            </a:extLst>
          </p:cNvPr>
          <p:cNvSpPr/>
          <p:nvPr/>
        </p:nvSpPr>
        <p:spPr>
          <a:xfrm>
            <a:off x="7903551" y="4074265"/>
            <a:ext cx="1877949" cy="8502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900" spc="-1" dirty="0">
                <a:solidFill>
                  <a:srgbClr val="000000"/>
                </a:solidFill>
                <a:latin typeface="+mj-lt"/>
                <a:ea typeface="DejaVu Sans"/>
              </a:rPr>
              <a:t>Servizio coordinamento a supporto degli eventi e delle manifestazioni cittadine nelle aree con cantieri degli interventi Giubileo 2025  e Caput Mundi          </a:t>
            </a:r>
            <a:r>
              <a:rPr lang="it-IT" sz="900" spc="-1" dirty="0">
                <a:solidFill>
                  <a:srgbClr val="000000"/>
                </a:solidFill>
                <a:latin typeface="+mj-lt"/>
              </a:rPr>
              <a:t>                </a:t>
            </a:r>
            <a:r>
              <a:rPr lang="it-IT" sz="900" spc="-1" dirty="0">
                <a:solidFill>
                  <a:srgbClr val="000000"/>
                </a:solidFill>
                <a:latin typeface="+mj-lt"/>
                <a:ea typeface="DejaVu Sans"/>
              </a:rPr>
              <a:t> EQ  Patrizia Pavone</a:t>
            </a:r>
          </a:p>
        </p:txBody>
      </p:sp>
    </p:spTree>
    <p:extLst>
      <p:ext uri="{BB962C8B-B14F-4D97-AF65-F5344CB8AC3E}">
        <p14:creationId xmlns:p14="http://schemas.microsoft.com/office/powerpoint/2010/main" val="911001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olo 1"/>
          <p:cNvSpPr/>
          <p:nvPr/>
        </p:nvSpPr>
        <p:spPr>
          <a:xfrm>
            <a:off x="8082720" y="6494416"/>
            <a:ext cx="4108680" cy="318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90000"/>
              </a:lnSpc>
            </a:pPr>
            <a:br>
              <a:rPr dirty="0"/>
            </a:br>
            <a:r>
              <a:rPr lang="it-IT" sz="1000" b="0" strike="noStrike" spc="-1" dirty="0">
                <a:solidFill>
                  <a:srgbClr val="000000"/>
                </a:solidFill>
                <a:latin typeface="Calibri Light"/>
                <a:ea typeface="DejaVu Sans"/>
              </a:rPr>
              <a:t>Organigramma Direzione 2 – Programmazione e Gestione dei Rifiuti a Roma</a:t>
            </a:r>
            <a:endParaRPr lang="it-IT" sz="1000" b="0" strike="noStrike" spc="-1" dirty="0">
              <a:latin typeface="Arial"/>
            </a:endParaRPr>
          </a:p>
        </p:txBody>
      </p:sp>
      <p:pic>
        <p:nvPicPr>
          <p:cNvPr id="101" name="Immagine 4" descr="Immagine che contiene calligrafia&#10;&#10;Descrizione generata automaticamente"/>
          <p:cNvPicPr/>
          <p:nvPr/>
        </p:nvPicPr>
        <p:blipFill>
          <a:blip r:embed="rId2"/>
          <a:stretch/>
        </p:blipFill>
        <p:spPr>
          <a:xfrm>
            <a:off x="104400" y="55504"/>
            <a:ext cx="1391400" cy="709200"/>
          </a:xfrm>
          <a:prstGeom prst="rect">
            <a:avLst/>
          </a:prstGeom>
          <a:ln w="0">
            <a:noFill/>
          </a:ln>
        </p:spPr>
      </p:pic>
      <p:pic>
        <p:nvPicPr>
          <p:cNvPr id="102" name="Immagine 5"/>
          <p:cNvPicPr/>
          <p:nvPr/>
        </p:nvPicPr>
        <p:blipFill>
          <a:blip r:embed="rId3"/>
          <a:stretch/>
        </p:blipFill>
        <p:spPr>
          <a:xfrm>
            <a:off x="9820440" y="73800"/>
            <a:ext cx="2183760" cy="564120"/>
          </a:xfrm>
          <a:prstGeom prst="rect">
            <a:avLst/>
          </a:prstGeom>
          <a:ln w="0">
            <a:noFill/>
          </a:ln>
        </p:spPr>
      </p:pic>
      <p:sp>
        <p:nvSpPr>
          <p:cNvPr id="105" name="CasellaDiTesto 63"/>
          <p:cNvSpPr/>
          <p:nvPr/>
        </p:nvSpPr>
        <p:spPr>
          <a:xfrm>
            <a:off x="4793400" y="2645280"/>
            <a:ext cx="2794680" cy="34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endParaRPr lang="it-IT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>
              <a:latin typeface="Arial"/>
            </a:endParaRPr>
          </a:p>
        </p:txBody>
      </p:sp>
      <p:sp>
        <p:nvSpPr>
          <p:cNvPr id="107" name="Rettangolo con angoli arrotondati 3"/>
          <p:cNvSpPr/>
          <p:nvPr/>
        </p:nvSpPr>
        <p:spPr>
          <a:xfrm>
            <a:off x="3192120" y="1483920"/>
            <a:ext cx="5806800" cy="134496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8FAAD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Direzione 2</a:t>
            </a:r>
            <a:endParaRPr lang="it-IT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Programmazione e Gestione dei Rifiuti a Roma</a:t>
            </a:r>
            <a:endParaRPr lang="it-IT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Coordinatore Funzionale</a:t>
            </a:r>
            <a:endParaRPr lang="it-IT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Dott. Paolo Gaetano Giacomelli </a:t>
            </a:r>
            <a:endParaRPr lang="it-IT" sz="1600" b="0" strike="noStrike" spc="-1" dirty="0">
              <a:latin typeface="Arial"/>
            </a:endParaRPr>
          </a:p>
        </p:txBody>
      </p:sp>
      <p:sp>
        <p:nvSpPr>
          <p:cNvPr id="108" name="Rettangolo con angoli arrotondati 3"/>
          <p:cNvSpPr/>
          <p:nvPr/>
        </p:nvSpPr>
        <p:spPr>
          <a:xfrm>
            <a:off x="2406440" y="639360"/>
            <a:ext cx="7370280" cy="59256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8FAAD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Ufficio di Supporto al Commissario Straordinario di Governo </a:t>
            </a:r>
            <a:endParaRPr lang="it-IT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per il Giubileo della Chiesa cattolica 2025</a:t>
            </a:r>
            <a:endParaRPr lang="it-IT" sz="1600" b="0" strike="noStrike" spc="-1" dirty="0">
              <a:latin typeface="Arial"/>
            </a:endParaRPr>
          </a:p>
        </p:txBody>
      </p:sp>
      <p:sp>
        <p:nvSpPr>
          <p:cNvPr id="111" name="Connettore diritto 2"/>
          <p:cNvSpPr/>
          <p:nvPr/>
        </p:nvSpPr>
        <p:spPr>
          <a:xfrm flipH="1" flipV="1">
            <a:off x="2520000" y="2160000"/>
            <a:ext cx="672120" cy="12832"/>
          </a:xfrm>
          <a:prstGeom prst="line">
            <a:avLst/>
          </a:prstGeom>
          <a:ln w="28575">
            <a:solidFill>
              <a:srgbClr val="B4C7E7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119" name="CasellaDiTesto 20"/>
          <p:cNvSpPr/>
          <p:nvPr/>
        </p:nvSpPr>
        <p:spPr>
          <a:xfrm>
            <a:off x="11310120" y="726480"/>
            <a:ext cx="576360" cy="242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it-IT" sz="1000" b="1" strike="noStrike" spc="-1">
                <a:solidFill>
                  <a:srgbClr val="000000"/>
                </a:solidFill>
                <a:latin typeface="Arial"/>
                <a:ea typeface="DejaVu Sans"/>
              </a:rPr>
              <a:t>All_A2</a:t>
            </a:r>
            <a:endParaRPr lang="it-IT" sz="1000" b="0" strike="noStrike" spc="-1">
              <a:latin typeface="Arial"/>
            </a:endParaRPr>
          </a:p>
        </p:txBody>
      </p:sp>
      <p:sp>
        <p:nvSpPr>
          <p:cNvPr id="120" name="Connettore diritto 3"/>
          <p:cNvSpPr/>
          <p:nvPr/>
        </p:nvSpPr>
        <p:spPr>
          <a:xfrm>
            <a:off x="3307475" y="4333627"/>
            <a:ext cx="0" cy="391517"/>
          </a:xfrm>
          <a:prstGeom prst="line">
            <a:avLst/>
          </a:prstGeom>
          <a:ln w="28575">
            <a:solidFill>
              <a:srgbClr val="B4C7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6" name="Rettangolo 14">
            <a:extLst>
              <a:ext uri="{FF2B5EF4-FFF2-40B4-BE49-F238E27FC236}">
                <a16:creationId xmlns:a16="http://schemas.microsoft.com/office/drawing/2014/main" id="{2DDD1793-22D7-06BE-DFE4-867EB3B9939F}"/>
              </a:ext>
            </a:extLst>
          </p:cNvPr>
          <p:cNvSpPr/>
          <p:nvPr/>
        </p:nvSpPr>
        <p:spPr>
          <a:xfrm>
            <a:off x="800100" y="1651387"/>
            <a:ext cx="1702080" cy="10288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B4C7E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200" b="0" strike="noStrike" spc="-1" dirty="0">
                <a:solidFill>
                  <a:srgbClr val="000000"/>
                </a:solidFill>
                <a:ea typeface="DejaVu Sans"/>
              </a:rPr>
              <a:t>Servizio   Coordinamento Amministrativo</a:t>
            </a:r>
          </a:p>
          <a:p>
            <a:pPr algn="ctr">
              <a:lnSpc>
                <a:spcPct val="100000"/>
              </a:lnSpc>
            </a:pPr>
            <a:endParaRPr lang="it-IT" sz="1200" b="0" strike="noStrike" spc="-1" dirty="0"/>
          </a:p>
          <a:p>
            <a:pPr algn="ctr">
              <a:lnSpc>
                <a:spcPct val="100000"/>
              </a:lnSpc>
            </a:pPr>
            <a:r>
              <a:rPr lang="it-IT" sz="1200" b="0" strike="noStrike" spc="-1" dirty="0">
                <a:solidFill>
                  <a:srgbClr val="000000"/>
                </a:solidFill>
                <a:ea typeface="DejaVu Sans"/>
              </a:rPr>
              <a:t>EQ Myriam Trombetta</a:t>
            </a:r>
            <a:endParaRPr lang="it-IT" sz="1200" b="0" strike="noStrike" spc="-1" dirty="0"/>
          </a:p>
        </p:txBody>
      </p:sp>
      <p:sp>
        <p:nvSpPr>
          <p:cNvPr id="16" name="Connettore diritto 3">
            <a:extLst>
              <a:ext uri="{FF2B5EF4-FFF2-40B4-BE49-F238E27FC236}">
                <a16:creationId xmlns:a16="http://schemas.microsoft.com/office/drawing/2014/main" id="{7CEAEA7C-E501-D995-744C-A5DC17B68CC4}"/>
              </a:ext>
            </a:extLst>
          </p:cNvPr>
          <p:cNvSpPr/>
          <p:nvPr/>
        </p:nvSpPr>
        <p:spPr>
          <a:xfrm>
            <a:off x="1353604" y="4422592"/>
            <a:ext cx="0" cy="391517"/>
          </a:xfrm>
          <a:prstGeom prst="line">
            <a:avLst/>
          </a:prstGeom>
          <a:ln w="28575">
            <a:solidFill>
              <a:srgbClr val="B4C7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17" name="Connettore diritto 3">
            <a:extLst>
              <a:ext uri="{FF2B5EF4-FFF2-40B4-BE49-F238E27FC236}">
                <a16:creationId xmlns:a16="http://schemas.microsoft.com/office/drawing/2014/main" id="{7BAA4F25-6E50-CC33-F743-64195098EBAE}"/>
              </a:ext>
            </a:extLst>
          </p:cNvPr>
          <p:cNvSpPr/>
          <p:nvPr/>
        </p:nvSpPr>
        <p:spPr>
          <a:xfrm>
            <a:off x="5341388" y="4422592"/>
            <a:ext cx="0" cy="391517"/>
          </a:xfrm>
          <a:prstGeom prst="line">
            <a:avLst/>
          </a:prstGeom>
          <a:ln w="28575">
            <a:solidFill>
              <a:srgbClr val="B4C7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it-IT" dirty="0"/>
          </a:p>
        </p:txBody>
      </p:sp>
      <p:sp>
        <p:nvSpPr>
          <p:cNvPr id="18" name="Connettore diritto 3">
            <a:extLst>
              <a:ext uri="{FF2B5EF4-FFF2-40B4-BE49-F238E27FC236}">
                <a16:creationId xmlns:a16="http://schemas.microsoft.com/office/drawing/2014/main" id="{11AB69B3-E3EC-B973-C3B7-90F14A8E9950}"/>
              </a:ext>
            </a:extLst>
          </p:cNvPr>
          <p:cNvSpPr/>
          <p:nvPr/>
        </p:nvSpPr>
        <p:spPr>
          <a:xfrm>
            <a:off x="3480039" y="2840186"/>
            <a:ext cx="0" cy="391517"/>
          </a:xfrm>
          <a:prstGeom prst="line">
            <a:avLst/>
          </a:prstGeom>
          <a:ln w="28575">
            <a:solidFill>
              <a:srgbClr val="B4C7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9" name="Rettangolo 14_0">
            <a:extLst>
              <a:ext uri="{FF2B5EF4-FFF2-40B4-BE49-F238E27FC236}">
                <a16:creationId xmlns:a16="http://schemas.microsoft.com/office/drawing/2014/main" id="{6BBBB95C-4CF3-1E2D-DDD7-2E38A19BCF83}"/>
              </a:ext>
            </a:extLst>
          </p:cNvPr>
          <p:cNvSpPr/>
          <p:nvPr/>
        </p:nvSpPr>
        <p:spPr>
          <a:xfrm>
            <a:off x="2458144" y="4688762"/>
            <a:ext cx="1656000" cy="1764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B4C7E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200" b="0" strike="noStrike" spc="-1" dirty="0">
                <a:solidFill>
                  <a:srgbClr val="000000"/>
                </a:solidFill>
                <a:ea typeface="DejaVu Sans"/>
              </a:rPr>
              <a:t>Servizio</a:t>
            </a:r>
            <a:r>
              <a:rPr lang="it-IT" sz="1200" b="1" strike="noStrike" spc="-1" dirty="0">
                <a:solidFill>
                  <a:srgbClr val="000000"/>
                </a:solidFill>
                <a:ea typeface="DejaVu Sans"/>
              </a:rPr>
              <a:t> </a:t>
            </a:r>
            <a:r>
              <a:rPr lang="it-IT" sz="1200" spc="-1" dirty="0">
                <a:solidFill>
                  <a:srgbClr val="000000"/>
                </a:solidFill>
                <a:ea typeface="DejaVu Sans"/>
              </a:rPr>
              <a:t>Attuazione</a:t>
            </a:r>
            <a:r>
              <a:rPr lang="it-IT" sz="1200" b="0" strike="noStrike" spc="-1" dirty="0">
                <a:solidFill>
                  <a:srgbClr val="000000"/>
                </a:solidFill>
                <a:ea typeface="DejaVu Sans"/>
              </a:rPr>
              <a:t>  Impiantistica del Piano di Gestione dei   rifiuti di Roma Capitale</a:t>
            </a:r>
          </a:p>
          <a:p>
            <a:pPr algn="ctr">
              <a:lnSpc>
                <a:spcPct val="100000"/>
              </a:lnSpc>
            </a:pPr>
            <a:endParaRPr lang="it-IT" sz="1200" b="0" strike="noStrike" spc="-1" dirty="0"/>
          </a:p>
          <a:p>
            <a:pPr algn="ctr">
              <a:lnSpc>
                <a:spcPct val="100000"/>
              </a:lnSpc>
            </a:pPr>
            <a:r>
              <a:rPr lang="it-IT" sz="1200" b="0" strike="noStrike" spc="-1" dirty="0">
                <a:solidFill>
                  <a:srgbClr val="000000"/>
                </a:solidFill>
                <a:ea typeface="DejaVu Sans"/>
              </a:rPr>
              <a:t>Ing. Antonella Fiore </a:t>
            </a:r>
            <a:r>
              <a:rPr lang="it-IT" sz="1200" b="0" i="1" strike="noStrike" spc="-1" dirty="0">
                <a:solidFill>
                  <a:srgbClr val="000000"/>
                </a:solidFill>
                <a:ea typeface="DejaVu Sans"/>
              </a:rPr>
              <a:t>ad interim</a:t>
            </a:r>
            <a:endParaRPr lang="it-IT" sz="1200" b="0" i="1" strike="noStrike" spc="-1" dirty="0"/>
          </a:p>
        </p:txBody>
      </p:sp>
      <p:sp>
        <p:nvSpPr>
          <p:cNvPr id="12" name="Rettangolo 14_0">
            <a:extLst>
              <a:ext uri="{FF2B5EF4-FFF2-40B4-BE49-F238E27FC236}">
                <a16:creationId xmlns:a16="http://schemas.microsoft.com/office/drawing/2014/main" id="{D42482C8-4B80-F888-72A3-B8D3642D8003}"/>
              </a:ext>
            </a:extLst>
          </p:cNvPr>
          <p:cNvSpPr/>
          <p:nvPr/>
        </p:nvSpPr>
        <p:spPr>
          <a:xfrm>
            <a:off x="480632" y="4688762"/>
            <a:ext cx="1656000" cy="1764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B4C7E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200" b="0" strike="noStrike" spc="-1" dirty="0">
                <a:solidFill>
                  <a:srgbClr val="000000"/>
                </a:solidFill>
                <a:ea typeface="DejaVu Sans"/>
              </a:rPr>
              <a:t>Servizio Coordinamento Gestione Rifiuti Urbani</a:t>
            </a:r>
          </a:p>
          <a:p>
            <a:pPr algn="ctr">
              <a:lnSpc>
                <a:spcPct val="100000"/>
              </a:lnSpc>
            </a:pPr>
            <a:endParaRPr lang="it-IT" sz="1200" b="0" strike="noStrike" spc="-1" dirty="0"/>
          </a:p>
          <a:p>
            <a:pPr algn="ctr">
              <a:lnSpc>
                <a:spcPct val="100000"/>
              </a:lnSpc>
            </a:pPr>
            <a:r>
              <a:rPr lang="it-IT" sz="1200" b="0" strike="noStrike" spc="-1" dirty="0">
                <a:solidFill>
                  <a:srgbClr val="000000"/>
                </a:solidFill>
                <a:ea typeface="DejaVu Sans"/>
              </a:rPr>
              <a:t>EQ Luisa Frattini</a:t>
            </a:r>
            <a:endParaRPr lang="it-IT" sz="1200" b="0" strike="noStrike" spc="-1" dirty="0"/>
          </a:p>
        </p:txBody>
      </p:sp>
      <p:sp>
        <p:nvSpPr>
          <p:cNvPr id="20" name="Connettore diritto 3">
            <a:extLst>
              <a:ext uri="{FF2B5EF4-FFF2-40B4-BE49-F238E27FC236}">
                <a16:creationId xmlns:a16="http://schemas.microsoft.com/office/drawing/2014/main" id="{9E12F22B-08A1-51DC-3452-4BB8D1DB6CF6}"/>
              </a:ext>
            </a:extLst>
          </p:cNvPr>
          <p:cNvSpPr/>
          <p:nvPr/>
        </p:nvSpPr>
        <p:spPr>
          <a:xfrm>
            <a:off x="8719890" y="2847298"/>
            <a:ext cx="0" cy="391517"/>
          </a:xfrm>
          <a:prstGeom prst="line">
            <a:avLst/>
          </a:prstGeom>
          <a:ln w="28575">
            <a:solidFill>
              <a:srgbClr val="B4C7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127" name="Rettangolo 14_2"/>
          <p:cNvSpPr/>
          <p:nvPr/>
        </p:nvSpPr>
        <p:spPr>
          <a:xfrm>
            <a:off x="4532734" y="4682976"/>
            <a:ext cx="1656000" cy="1764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B4C7E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200" b="0" strike="noStrike" spc="-1" dirty="0">
                <a:solidFill>
                  <a:srgbClr val="000000"/>
                </a:solidFill>
                <a:ea typeface="DejaVu Sans"/>
              </a:rPr>
              <a:t>Servizio Supporto tecnico all’Osservatorio del Piano di Gestione dei Rifiuti di Roma Capitale</a:t>
            </a:r>
          </a:p>
          <a:p>
            <a:pPr algn="ctr">
              <a:lnSpc>
                <a:spcPct val="100000"/>
              </a:lnSpc>
            </a:pPr>
            <a:endParaRPr lang="it-IT" sz="1200" b="0" strike="noStrike" spc="-1" dirty="0"/>
          </a:p>
          <a:p>
            <a:pPr algn="ctr">
              <a:lnSpc>
                <a:spcPct val="100000"/>
              </a:lnSpc>
            </a:pPr>
            <a:r>
              <a:rPr lang="it-IT" sz="1200" b="0" strike="noStrike" spc="-1" dirty="0">
                <a:solidFill>
                  <a:srgbClr val="000000"/>
                </a:solidFill>
                <a:ea typeface="DejaVu Sans"/>
              </a:rPr>
              <a:t>EQ Eugenio Donato</a:t>
            </a:r>
            <a:endParaRPr lang="it-IT" sz="1200" b="0" strike="noStrike" spc="-1" dirty="0"/>
          </a:p>
        </p:txBody>
      </p:sp>
      <p:sp>
        <p:nvSpPr>
          <p:cNvPr id="8" name="Rettangolo con angoli arrotondati 9">
            <a:extLst>
              <a:ext uri="{FF2B5EF4-FFF2-40B4-BE49-F238E27FC236}">
                <a16:creationId xmlns:a16="http://schemas.microsoft.com/office/drawing/2014/main" id="{06FF05EE-8887-5677-9FBE-9902BCE89531}"/>
              </a:ext>
            </a:extLst>
          </p:cNvPr>
          <p:cNvSpPr/>
          <p:nvPr/>
        </p:nvSpPr>
        <p:spPr>
          <a:xfrm>
            <a:off x="6346489" y="3089976"/>
            <a:ext cx="4789280" cy="137412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BDD7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it-IT" sz="1300" spc="-1" dirty="0">
                <a:solidFill>
                  <a:srgbClr val="000000"/>
                </a:solidFill>
              </a:rPr>
              <a:t>Area Supporto tecnico alla realizzazione del Polo impiantistico – Termovalorizzatore di Santa Palomba</a:t>
            </a:r>
          </a:p>
          <a:p>
            <a:pPr algn="ctr"/>
            <a:endParaRPr lang="it-IT" sz="1300" spc="-1" dirty="0">
              <a:solidFill>
                <a:srgbClr val="000000"/>
              </a:solidFill>
            </a:endParaRPr>
          </a:p>
          <a:p>
            <a:pPr algn="ctr"/>
            <a:r>
              <a:rPr lang="it-IT" sz="1300" spc="-1" dirty="0">
                <a:solidFill>
                  <a:srgbClr val="000000"/>
                </a:solidFill>
              </a:rPr>
              <a:t>Ing. Luciana Arcuri</a:t>
            </a:r>
          </a:p>
        </p:txBody>
      </p:sp>
      <p:sp>
        <p:nvSpPr>
          <p:cNvPr id="2" name="Rettangolo con angoli arrotondati 9">
            <a:extLst>
              <a:ext uri="{FF2B5EF4-FFF2-40B4-BE49-F238E27FC236}">
                <a16:creationId xmlns:a16="http://schemas.microsoft.com/office/drawing/2014/main" id="{AD72CB2D-FFEB-ACFC-A746-99C9EACCD057}"/>
              </a:ext>
            </a:extLst>
          </p:cNvPr>
          <p:cNvSpPr/>
          <p:nvPr/>
        </p:nvSpPr>
        <p:spPr>
          <a:xfrm>
            <a:off x="805755" y="3080880"/>
            <a:ext cx="5174745" cy="137412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BDD7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it-IT" sz="1300" spc="-1" dirty="0">
                <a:solidFill>
                  <a:srgbClr val="000000"/>
                </a:solidFill>
              </a:rPr>
              <a:t>Area  Attuazione Piano di Gestione dei Rifiuti di Roma Capitale </a:t>
            </a:r>
          </a:p>
          <a:p>
            <a:pPr algn="ctr"/>
            <a:endParaRPr lang="it-IT" sz="1300" spc="-1" dirty="0">
              <a:solidFill>
                <a:srgbClr val="000000"/>
              </a:solidFill>
            </a:endParaRPr>
          </a:p>
          <a:p>
            <a:pPr algn="ctr"/>
            <a:r>
              <a:rPr lang="it-IT" sz="1300" spc="-1" dirty="0">
                <a:solidFill>
                  <a:srgbClr val="000000"/>
                </a:solidFill>
              </a:rPr>
              <a:t>Ing. Antonella Fiore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itolo 1"/>
          <p:cNvSpPr/>
          <p:nvPr/>
        </p:nvSpPr>
        <p:spPr>
          <a:xfrm>
            <a:off x="8082600" y="6519274"/>
            <a:ext cx="4109400" cy="319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90000"/>
              </a:lnSpc>
            </a:pPr>
            <a:br>
              <a:rPr dirty="0"/>
            </a:br>
            <a:r>
              <a:rPr lang="it-IT" sz="1000" b="0" strike="noStrike" spc="-1" dirty="0">
                <a:solidFill>
                  <a:srgbClr val="000000"/>
                </a:solidFill>
                <a:latin typeface="Calibri Light"/>
                <a:ea typeface="DejaVu Sans"/>
              </a:rPr>
              <a:t>Organigramma Direzione 3 – Giubileo 2025 e Caput Mundi</a:t>
            </a:r>
            <a:endParaRPr lang="it-IT" sz="1000" b="0" strike="noStrike" spc="-1" dirty="0">
              <a:latin typeface="Arial"/>
            </a:endParaRPr>
          </a:p>
        </p:txBody>
      </p:sp>
      <p:pic>
        <p:nvPicPr>
          <p:cNvPr id="79" name="Immagine 4" descr="Immagine che contiene calligrafia&#10;&#10;Descrizione generata automaticamente"/>
          <p:cNvPicPr/>
          <p:nvPr/>
        </p:nvPicPr>
        <p:blipFill>
          <a:blip r:embed="rId2"/>
          <a:stretch/>
        </p:blipFill>
        <p:spPr>
          <a:xfrm>
            <a:off x="104400" y="0"/>
            <a:ext cx="1392120" cy="709920"/>
          </a:xfrm>
          <a:prstGeom prst="rect">
            <a:avLst/>
          </a:prstGeom>
          <a:ln w="0">
            <a:noFill/>
          </a:ln>
        </p:spPr>
      </p:pic>
      <p:pic>
        <p:nvPicPr>
          <p:cNvPr id="80" name="Immagine 5"/>
          <p:cNvPicPr/>
          <p:nvPr/>
        </p:nvPicPr>
        <p:blipFill>
          <a:blip r:embed="rId3"/>
          <a:stretch/>
        </p:blipFill>
        <p:spPr>
          <a:xfrm>
            <a:off x="9820440" y="73800"/>
            <a:ext cx="2184480" cy="564840"/>
          </a:xfrm>
          <a:prstGeom prst="rect">
            <a:avLst/>
          </a:prstGeom>
          <a:ln w="0">
            <a:noFill/>
          </a:ln>
        </p:spPr>
      </p:pic>
      <p:sp>
        <p:nvSpPr>
          <p:cNvPr id="82" name="Rettangolo con angoli arrotondati 10"/>
          <p:cNvSpPr/>
          <p:nvPr/>
        </p:nvSpPr>
        <p:spPr>
          <a:xfrm>
            <a:off x="4221480" y="2149091"/>
            <a:ext cx="3579495" cy="925184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5B9BD5">
                <a:lumMod val="40000"/>
                <a:lumOff val="6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3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Area Interventi Giubileo </a:t>
            </a:r>
            <a:r>
              <a:rPr lang="it-IT" sz="1300" spc="-1" dirty="0">
                <a:latin typeface="Arial"/>
              </a:rPr>
              <a:t>2025 </a:t>
            </a:r>
            <a:r>
              <a:rPr lang="it-IT" sz="13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e Caput Mundi</a:t>
            </a:r>
            <a:endParaRPr lang="it-IT" sz="1300" strike="noStrike" spc="-1" dirty="0">
              <a:latin typeface="+mj-lt"/>
            </a:endParaRPr>
          </a:p>
          <a:p>
            <a:pPr algn="ctr">
              <a:lnSpc>
                <a:spcPct val="100000"/>
              </a:lnSpc>
            </a:pPr>
            <a:r>
              <a:rPr lang="it-IT" sz="13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Ing. Roberto Botta</a:t>
            </a:r>
            <a:endParaRPr lang="it-IT" sz="1300" strike="noStrike" spc="-1" dirty="0">
              <a:latin typeface="+mj-lt"/>
            </a:endParaRPr>
          </a:p>
        </p:txBody>
      </p:sp>
      <p:sp>
        <p:nvSpPr>
          <p:cNvPr id="84" name="CasellaDiTesto 63"/>
          <p:cNvSpPr/>
          <p:nvPr/>
        </p:nvSpPr>
        <p:spPr>
          <a:xfrm>
            <a:off x="4828649" y="2645181"/>
            <a:ext cx="2795400" cy="343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endParaRPr lang="it-IT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>
              <a:latin typeface="Arial"/>
            </a:endParaRPr>
          </a:p>
        </p:txBody>
      </p:sp>
      <p:sp>
        <p:nvSpPr>
          <p:cNvPr id="86" name="Rettangolo con angoli arrotondati 3"/>
          <p:cNvSpPr/>
          <p:nvPr/>
        </p:nvSpPr>
        <p:spPr>
          <a:xfrm>
            <a:off x="3256641" y="1012472"/>
            <a:ext cx="5480705" cy="97089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4472C4">
                <a:lumMod val="60000"/>
                <a:lumOff val="4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Direzione 3</a:t>
            </a:r>
            <a:endParaRPr lang="it-IT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Giubileo 2025 – Caput Mundi</a:t>
            </a:r>
            <a:endParaRPr lang="it-IT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Coordinatore Funzionale</a:t>
            </a:r>
            <a:endParaRPr lang="it-IT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Ing. Roberto Botta </a:t>
            </a:r>
            <a:endParaRPr lang="it-IT" sz="1600" b="0" strike="noStrike" spc="-1" dirty="0">
              <a:latin typeface="Arial"/>
            </a:endParaRPr>
          </a:p>
        </p:txBody>
      </p:sp>
      <p:sp>
        <p:nvSpPr>
          <p:cNvPr id="87" name="Rettangolo con angoli arrotondati 3"/>
          <p:cNvSpPr/>
          <p:nvPr/>
        </p:nvSpPr>
        <p:spPr>
          <a:xfrm>
            <a:off x="2247092" y="342000"/>
            <a:ext cx="7371000" cy="59328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4472C4">
                <a:lumMod val="60000"/>
                <a:lumOff val="4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Ufficio di Supporto al Commissario Straordinario di Governo </a:t>
            </a:r>
            <a:endParaRPr lang="it-IT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it-IT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per il Giubileo della Chiesa cattolica 2025</a:t>
            </a:r>
            <a:endParaRPr lang="it-IT" sz="1600" b="0" strike="noStrike" spc="-1" dirty="0">
              <a:latin typeface="Arial"/>
            </a:endParaRPr>
          </a:p>
        </p:txBody>
      </p:sp>
      <p:sp>
        <p:nvSpPr>
          <p:cNvPr id="6" name="Rettangolo 14">
            <a:extLst>
              <a:ext uri="{FF2B5EF4-FFF2-40B4-BE49-F238E27FC236}">
                <a16:creationId xmlns:a16="http://schemas.microsoft.com/office/drawing/2014/main" id="{7DE82BBE-DBB6-6E72-D4D5-B3978BC35D32}"/>
              </a:ext>
            </a:extLst>
          </p:cNvPr>
          <p:cNvSpPr/>
          <p:nvPr/>
        </p:nvSpPr>
        <p:spPr>
          <a:xfrm>
            <a:off x="5064438" y="3463149"/>
            <a:ext cx="1850491" cy="12568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20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Servizio  Supporto Coordinamento Tecnico Programma Interventi Giubileo e Caput Mundi</a:t>
            </a:r>
            <a:endParaRPr lang="it-IT" sz="1200" strike="noStrike" spc="-1" dirty="0">
              <a:latin typeface="Arial"/>
            </a:endParaRPr>
          </a:p>
        </p:txBody>
      </p:sp>
      <p:sp>
        <p:nvSpPr>
          <p:cNvPr id="7" name="Rettangolo 14">
            <a:extLst>
              <a:ext uri="{FF2B5EF4-FFF2-40B4-BE49-F238E27FC236}">
                <a16:creationId xmlns:a16="http://schemas.microsoft.com/office/drawing/2014/main" id="{AB67AC1E-DF4F-1623-9D62-3383554344B7}"/>
              </a:ext>
            </a:extLst>
          </p:cNvPr>
          <p:cNvSpPr/>
          <p:nvPr/>
        </p:nvSpPr>
        <p:spPr>
          <a:xfrm>
            <a:off x="1496520" y="3495951"/>
            <a:ext cx="1702704" cy="11912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20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Servizio Supporto giuridico </a:t>
            </a:r>
            <a:r>
              <a:rPr lang="it-IT" sz="1200" spc="-1" dirty="0">
                <a:solidFill>
                  <a:srgbClr val="000000"/>
                </a:solidFill>
                <a:latin typeface="Calibri"/>
                <a:ea typeface="DejaVu Sans"/>
              </a:rPr>
              <a:t>o</a:t>
            </a:r>
            <a:r>
              <a:rPr lang="it-IT" sz="120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perativo Programma Interventi e Accoglienza Giubileo</a:t>
            </a:r>
          </a:p>
          <a:p>
            <a:pPr algn="ctr">
              <a:lnSpc>
                <a:spcPct val="100000"/>
              </a:lnSpc>
            </a:pPr>
            <a:r>
              <a:rPr lang="it-IT" sz="1200" spc="-1" dirty="0">
                <a:solidFill>
                  <a:srgbClr val="000000"/>
                </a:solidFill>
                <a:latin typeface="Calibri"/>
                <a:ea typeface="DejaVu Sans"/>
              </a:rPr>
              <a:t>EQ Giorgio Piccarreta</a:t>
            </a:r>
            <a:endParaRPr lang="it-IT" sz="1200" strike="noStrike" spc="-1" dirty="0">
              <a:latin typeface="Arial"/>
            </a:endParaRPr>
          </a:p>
        </p:txBody>
      </p:sp>
      <p:sp>
        <p:nvSpPr>
          <p:cNvPr id="4" name="Rettangolo con angoli arrotondati 9">
            <a:extLst>
              <a:ext uri="{FF2B5EF4-FFF2-40B4-BE49-F238E27FC236}">
                <a16:creationId xmlns:a16="http://schemas.microsoft.com/office/drawing/2014/main" id="{4D82AE6E-88BD-20BB-568A-493DCEC44D75}"/>
              </a:ext>
            </a:extLst>
          </p:cNvPr>
          <p:cNvSpPr/>
          <p:nvPr/>
        </p:nvSpPr>
        <p:spPr>
          <a:xfrm>
            <a:off x="9494686" y="1076484"/>
            <a:ext cx="2057977" cy="817878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5B9BD5">
                <a:lumMod val="40000"/>
                <a:lumOff val="6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it-IT" sz="1300" strike="noStrike" spc="-1" dirty="0">
              <a:solidFill>
                <a:srgbClr val="000000"/>
              </a:solidFill>
              <a:latin typeface="+mj-lt"/>
              <a:ea typeface="DejaVu Sans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it-IT" sz="1300" strike="noStrike" spc="-1" dirty="0">
                <a:solidFill>
                  <a:srgbClr val="000000"/>
                </a:solidFill>
                <a:latin typeface="+mj-lt"/>
                <a:ea typeface="DejaVu Sans"/>
                <a:cs typeface="Calibri" panose="020F0502020204030204" pitchFamily="34" charset="0"/>
              </a:rPr>
              <a:t>Area  Gestione Finanziaria Caput Mundi</a:t>
            </a:r>
          </a:p>
          <a:p>
            <a:pPr algn="ctr"/>
            <a:r>
              <a:rPr lang="it-IT" sz="1300" strike="noStrike" spc="-1" dirty="0">
                <a:solidFill>
                  <a:srgbClr val="000000"/>
                </a:solidFill>
                <a:latin typeface="+mj-lt"/>
                <a:ea typeface="DejaVu Sans"/>
                <a:cs typeface="Calibri" panose="020F0502020204030204" pitchFamily="34" charset="0"/>
              </a:rPr>
              <a:t>Dott. Diego Romeo</a:t>
            </a:r>
            <a:endParaRPr lang="it-IT" sz="1300" strike="noStrike" spc="-1" dirty="0">
              <a:latin typeface="+mj-lt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endParaRPr lang="it-IT" sz="1300" b="0" strike="noStrike" spc="-1" dirty="0">
              <a:latin typeface="Arial"/>
            </a:endParaRPr>
          </a:p>
        </p:txBody>
      </p:sp>
      <p:sp>
        <p:nvSpPr>
          <p:cNvPr id="5" name="Rettangolo 14">
            <a:extLst>
              <a:ext uri="{FF2B5EF4-FFF2-40B4-BE49-F238E27FC236}">
                <a16:creationId xmlns:a16="http://schemas.microsoft.com/office/drawing/2014/main" id="{F6B9990B-C73C-6FB5-8939-AF11E36D076E}"/>
              </a:ext>
            </a:extLst>
          </p:cNvPr>
          <p:cNvSpPr/>
          <p:nvPr/>
        </p:nvSpPr>
        <p:spPr>
          <a:xfrm>
            <a:off x="9533598" y="3418691"/>
            <a:ext cx="2224775" cy="13012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20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Servizio Supporto Relazioni interistituzionali, Coordinamento Monitoraggio, Rendicontazione e Comunicazione Giubileo e Caput Mundi</a:t>
            </a:r>
          </a:p>
          <a:p>
            <a:pPr algn="ctr">
              <a:lnSpc>
                <a:spcPct val="100000"/>
              </a:lnSpc>
            </a:pPr>
            <a:r>
              <a:rPr lang="it-IT" sz="1200" spc="-1" dirty="0">
                <a:solidFill>
                  <a:srgbClr val="000000"/>
                </a:solidFill>
                <a:latin typeface="Calibri"/>
                <a:ea typeface="DejaVu Sans"/>
              </a:rPr>
              <a:t>EQ Barbara Menghi</a:t>
            </a:r>
            <a:endParaRPr lang="it-IT" sz="1200" strike="noStrike" spc="-1" dirty="0">
              <a:latin typeface="Arial"/>
            </a:endParaRPr>
          </a:p>
        </p:txBody>
      </p:sp>
      <p:sp>
        <p:nvSpPr>
          <p:cNvPr id="9" name="Ovale 15">
            <a:extLst>
              <a:ext uri="{FF2B5EF4-FFF2-40B4-BE49-F238E27FC236}">
                <a16:creationId xmlns:a16="http://schemas.microsoft.com/office/drawing/2014/main" id="{D4B9E30A-3674-C0A0-8EA8-EFED7106F42C}"/>
              </a:ext>
            </a:extLst>
          </p:cNvPr>
          <p:cNvSpPr/>
          <p:nvPr/>
        </p:nvSpPr>
        <p:spPr>
          <a:xfrm>
            <a:off x="397329" y="4750475"/>
            <a:ext cx="1922081" cy="913684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it-IT" sz="900" strike="noStrike" spc="-1" dirty="0">
              <a:solidFill>
                <a:srgbClr val="000000"/>
              </a:solidFill>
              <a:latin typeface="+mj-lt"/>
              <a:ea typeface="DejaVu Sans"/>
            </a:endParaRPr>
          </a:p>
          <a:p>
            <a:pPr algn="ctr"/>
            <a:r>
              <a:rPr lang="it-IT" sz="10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Raccolta normativa e supporto redazionale atti e provvedimenti</a:t>
            </a:r>
            <a:endParaRPr lang="it-IT" sz="1000" strike="noStrike" spc="-1" dirty="0">
              <a:latin typeface="+mj-lt"/>
            </a:endParaRPr>
          </a:p>
          <a:p>
            <a:pPr algn="ctr">
              <a:lnSpc>
                <a:spcPct val="100000"/>
              </a:lnSpc>
            </a:pPr>
            <a:endParaRPr lang="it-IT" sz="900" b="0" strike="noStrike" spc="-1" dirty="0">
              <a:latin typeface="Arial"/>
            </a:endParaRPr>
          </a:p>
        </p:txBody>
      </p:sp>
      <p:sp>
        <p:nvSpPr>
          <p:cNvPr id="15" name="Ovale 15">
            <a:extLst>
              <a:ext uri="{FF2B5EF4-FFF2-40B4-BE49-F238E27FC236}">
                <a16:creationId xmlns:a16="http://schemas.microsoft.com/office/drawing/2014/main" id="{DACE145B-9DCF-39DF-0188-D67EF90A5BEE}"/>
              </a:ext>
            </a:extLst>
          </p:cNvPr>
          <p:cNvSpPr/>
          <p:nvPr/>
        </p:nvSpPr>
        <p:spPr>
          <a:xfrm>
            <a:off x="203842" y="5724328"/>
            <a:ext cx="2212125" cy="917772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it-IT" sz="1000" strike="noStrike" spc="-1" dirty="0">
              <a:solidFill>
                <a:srgbClr val="000000"/>
              </a:solidFill>
              <a:latin typeface="+mj-lt"/>
              <a:ea typeface="DejaVu Sans"/>
            </a:endParaRPr>
          </a:p>
          <a:p>
            <a:pPr algn="ctr"/>
            <a:r>
              <a:rPr lang="it-IT" sz="10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Supporto </a:t>
            </a:r>
            <a:r>
              <a:rPr lang="it-IT" sz="1000" strike="noStrike" spc="-1" dirty="0" err="1">
                <a:solidFill>
                  <a:srgbClr val="000000"/>
                </a:solidFill>
                <a:latin typeface="+mj-lt"/>
                <a:ea typeface="DejaVu Sans"/>
              </a:rPr>
              <a:t>amm.vo</a:t>
            </a:r>
            <a:r>
              <a:rPr lang="it-IT" sz="10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 Interventi Giubileo e Caput Mundi, Registro accessi e contenzioso</a:t>
            </a:r>
            <a:endParaRPr lang="it-IT" sz="900" b="0" strike="noStrike" spc="-1" dirty="0">
              <a:latin typeface="Arial"/>
            </a:endParaRPr>
          </a:p>
        </p:txBody>
      </p:sp>
      <p:sp>
        <p:nvSpPr>
          <p:cNvPr id="19" name="Ovale 15">
            <a:extLst>
              <a:ext uri="{FF2B5EF4-FFF2-40B4-BE49-F238E27FC236}">
                <a16:creationId xmlns:a16="http://schemas.microsoft.com/office/drawing/2014/main" id="{E2CE7163-B8F3-69C2-863B-CC9F7E65E41C}"/>
              </a:ext>
            </a:extLst>
          </p:cNvPr>
          <p:cNvSpPr/>
          <p:nvPr/>
        </p:nvSpPr>
        <p:spPr>
          <a:xfrm>
            <a:off x="2522255" y="4761430"/>
            <a:ext cx="1634243" cy="923981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it-IT" sz="10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Gestione del personale e trattamento </a:t>
            </a:r>
            <a:r>
              <a:rPr lang="it-IT" sz="1000" strike="noStrike" spc="-1" dirty="0" err="1">
                <a:solidFill>
                  <a:srgbClr val="000000"/>
                </a:solidFill>
                <a:latin typeface="+mj-lt"/>
                <a:ea typeface="DejaVu Sans"/>
              </a:rPr>
              <a:t>econ</a:t>
            </a:r>
            <a:r>
              <a:rPr lang="it-IT" sz="10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. accessorio</a:t>
            </a:r>
            <a:endParaRPr lang="it-IT" sz="1000" strike="noStrike" spc="-1" dirty="0">
              <a:latin typeface="+mj-lt"/>
            </a:endParaRPr>
          </a:p>
          <a:p>
            <a:pPr algn="ctr">
              <a:lnSpc>
                <a:spcPct val="100000"/>
              </a:lnSpc>
            </a:pPr>
            <a:endParaRPr lang="it-IT" sz="900" b="0" strike="noStrike" spc="-1" dirty="0">
              <a:latin typeface="Arial"/>
            </a:endParaRPr>
          </a:p>
        </p:txBody>
      </p:sp>
      <p:sp>
        <p:nvSpPr>
          <p:cNvPr id="20" name="Ovale 15">
            <a:extLst>
              <a:ext uri="{FF2B5EF4-FFF2-40B4-BE49-F238E27FC236}">
                <a16:creationId xmlns:a16="http://schemas.microsoft.com/office/drawing/2014/main" id="{54F13300-0B7E-F722-5130-AA2937936B78}"/>
              </a:ext>
            </a:extLst>
          </p:cNvPr>
          <p:cNvSpPr/>
          <p:nvPr/>
        </p:nvSpPr>
        <p:spPr>
          <a:xfrm>
            <a:off x="4412621" y="4811217"/>
            <a:ext cx="1933304" cy="764192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it-IT" sz="1000" strike="noStrike" spc="-1" dirty="0">
              <a:solidFill>
                <a:srgbClr val="000000"/>
              </a:solidFill>
              <a:latin typeface="+mj-lt"/>
              <a:ea typeface="DejaVu Sans"/>
            </a:endParaRPr>
          </a:p>
          <a:p>
            <a:pPr algn="ctr"/>
            <a:r>
              <a:rPr lang="it-IT" sz="10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Supporto Coordinamento tecnico Interventi Giubileo</a:t>
            </a:r>
            <a:endParaRPr lang="it-IT" sz="1000" strike="noStrike" spc="-1" dirty="0">
              <a:latin typeface="+mj-lt"/>
            </a:endParaRPr>
          </a:p>
          <a:p>
            <a:pPr algn="ctr">
              <a:lnSpc>
                <a:spcPct val="100000"/>
              </a:lnSpc>
            </a:pPr>
            <a:endParaRPr lang="it-IT" sz="900" b="0" strike="noStrike" spc="-1" dirty="0">
              <a:latin typeface="Arial"/>
            </a:endParaRPr>
          </a:p>
        </p:txBody>
      </p:sp>
      <p:sp>
        <p:nvSpPr>
          <p:cNvPr id="21" name="Ovale 15">
            <a:extLst>
              <a:ext uri="{FF2B5EF4-FFF2-40B4-BE49-F238E27FC236}">
                <a16:creationId xmlns:a16="http://schemas.microsoft.com/office/drawing/2014/main" id="{8158E39F-2C7D-0DCA-0B60-90483D7C0E95}"/>
              </a:ext>
            </a:extLst>
          </p:cNvPr>
          <p:cNvSpPr/>
          <p:nvPr/>
        </p:nvSpPr>
        <p:spPr>
          <a:xfrm>
            <a:off x="4354902" y="5703071"/>
            <a:ext cx="1812302" cy="764186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it-IT" sz="1000" strike="noStrike" spc="-1" dirty="0">
              <a:solidFill>
                <a:srgbClr val="000000"/>
              </a:solidFill>
              <a:latin typeface="+mj-lt"/>
              <a:ea typeface="DejaVu Sans"/>
            </a:endParaRPr>
          </a:p>
          <a:p>
            <a:pPr algn="ctr"/>
            <a:r>
              <a:rPr lang="it-IT" sz="10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Supporto Coordinamento cantierizzazioni</a:t>
            </a:r>
            <a:endParaRPr lang="it-IT" sz="1000" strike="noStrike" spc="-1" dirty="0">
              <a:latin typeface="+mj-lt"/>
            </a:endParaRPr>
          </a:p>
          <a:p>
            <a:pPr algn="ctr">
              <a:lnSpc>
                <a:spcPct val="100000"/>
              </a:lnSpc>
            </a:pPr>
            <a:endParaRPr lang="it-IT" sz="900" b="0" strike="noStrike" spc="-1" dirty="0">
              <a:latin typeface="Arial"/>
            </a:endParaRPr>
          </a:p>
        </p:txBody>
      </p:sp>
      <p:sp>
        <p:nvSpPr>
          <p:cNvPr id="22" name="Ovale 15">
            <a:extLst>
              <a:ext uri="{FF2B5EF4-FFF2-40B4-BE49-F238E27FC236}">
                <a16:creationId xmlns:a16="http://schemas.microsoft.com/office/drawing/2014/main" id="{3DA9A3DF-7C49-3A21-9C17-DE34F291F942}"/>
              </a:ext>
            </a:extLst>
          </p:cNvPr>
          <p:cNvSpPr/>
          <p:nvPr/>
        </p:nvSpPr>
        <p:spPr>
          <a:xfrm>
            <a:off x="6669558" y="4800343"/>
            <a:ext cx="1884240" cy="775066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it-IT" sz="1000" strike="noStrike" spc="-1" dirty="0">
              <a:solidFill>
                <a:srgbClr val="000000"/>
              </a:solidFill>
              <a:latin typeface="+mj-lt"/>
              <a:ea typeface="DejaVu Sans"/>
            </a:endParaRPr>
          </a:p>
          <a:p>
            <a:pPr algn="ctr"/>
            <a:r>
              <a:rPr lang="it-IT" sz="10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Supporto Coordinamento tecnico Interventi Caput Mundi</a:t>
            </a:r>
            <a:endParaRPr lang="it-IT" sz="1000" strike="noStrike" spc="-1" dirty="0">
              <a:latin typeface="+mj-lt"/>
            </a:endParaRPr>
          </a:p>
          <a:p>
            <a:pPr algn="ctr">
              <a:lnSpc>
                <a:spcPct val="100000"/>
              </a:lnSpc>
            </a:pPr>
            <a:endParaRPr lang="it-IT" sz="900" b="0" strike="noStrike" spc="-1" dirty="0">
              <a:latin typeface="Arial"/>
            </a:endParaRPr>
          </a:p>
        </p:txBody>
      </p:sp>
      <p:sp>
        <p:nvSpPr>
          <p:cNvPr id="23" name="Ovale 15">
            <a:extLst>
              <a:ext uri="{FF2B5EF4-FFF2-40B4-BE49-F238E27FC236}">
                <a16:creationId xmlns:a16="http://schemas.microsoft.com/office/drawing/2014/main" id="{A129105A-A286-5F03-2A28-A975F1EF5C21}"/>
              </a:ext>
            </a:extLst>
          </p:cNvPr>
          <p:cNvSpPr/>
          <p:nvPr/>
        </p:nvSpPr>
        <p:spPr>
          <a:xfrm>
            <a:off x="8852658" y="4840899"/>
            <a:ext cx="2053228" cy="734510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it-IT" sz="1000" strike="noStrike" spc="-1" dirty="0">
              <a:solidFill>
                <a:srgbClr val="000000"/>
              </a:solidFill>
              <a:latin typeface="+mj-lt"/>
              <a:ea typeface="DejaVu Sans"/>
            </a:endParaRPr>
          </a:p>
          <a:p>
            <a:pPr algn="ctr"/>
            <a:r>
              <a:rPr lang="it-IT" sz="10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Monitoraggio e rendicontazione finanziaria</a:t>
            </a:r>
            <a:endParaRPr lang="it-IT" sz="1000" strike="noStrike" spc="-1" dirty="0">
              <a:latin typeface="+mj-lt"/>
            </a:endParaRPr>
          </a:p>
          <a:p>
            <a:pPr algn="ctr">
              <a:lnSpc>
                <a:spcPct val="100000"/>
              </a:lnSpc>
            </a:pPr>
            <a:endParaRPr lang="it-IT" sz="900" b="0" strike="noStrike" spc="-1" dirty="0">
              <a:latin typeface="Arial"/>
            </a:endParaRPr>
          </a:p>
        </p:txBody>
      </p:sp>
      <p:sp>
        <p:nvSpPr>
          <p:cNvPr id="24" name="Ovale 15">
            <a:extLst>
              <a:ext uri="{FF2B5EF4-FFF2-40B4-BE49-F238E27FC236}">
                <a16:creationId xmlns:a16="http://schemas.microsoft.com/office/drawing/2014/main" id="{20C68458-8C38-A0F3-04AE-DF44DD712556}"/>
              </a:ext>
            </a:extLst>
          </p:cNvPr>
          <p:cNvSpPr/>
          <p:nvPr/>
        </p:nvSpPr>
        <p:spPr>
          <a:xfrm>
            <a:off x="8937151" y="5681860"/>
            <a:ext cx="1884241" cy="837414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endParaRPr lang="it-IT" sz="1000" strike="noStrike" spc="-1" dirty="0">
              <a:solidFill>
                <a:srgbClr val="000000"/>
              </a:solidFill>
              <a:latin typeface="+mj-lt"/>
              <a:ea typeface="DejaVu Sans"/>
            </a:endParaRPr>
          </a:p>
          <a:p>
            <a:pPr algn="ctr"/>
            <a:r>
              <a:rPr lang="it-IT" sz="10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Supporto Comunicazione e relazioni interistituzionali</a:t>
            </a:r>
            <a:endParaRPr lang="it-IT" sz="1000" strike="noStrike" spc="-1" dirty="0">
              <a:latin typeface="+mj-lt"/>
            </a:endParaRPr>
          </a:p>
          <a:p>
            <a:pPr algn="ctr">
              <a:lnSpc>
                <a:spcPct val="100000"/>
              </a:lnSpc>
            </a:pPr>
            <a:endParaRPr lang="it-IT" sz="900" b="0" strike="noStrike" spc="-1" dirty="0">
              <a:latin typeface="Arial"/>
            </a:endParaRPr>
          </a:p>
        </p:txBody>
      </p:sp>
      <p:cxnSp>
        <p:nvCxnSpPr>
          <p:cNvPr id="44" name="Connettore diritto 43">
            <a:extLst>
              <a:ext uri="{FF2B5EF4-FFF2-40B4-BE49-F238E27FC236}">
                <a16:creationId xmlns:a16="http://schemas.microsoft.com/office/drawing/2014/main" id="{1519AF9C-6A33-D194-892F-873F004B1A96}"/>
              </a:ext>
            </a:extLst>
          </p:cNvPr>
          <p:cNvCxnSpPr>
            <a:cxnSpLocks/>
          </p:cNvCxnSpPr>
          <p:nvPr/>
        </p:nvCxnSpPr>
        <p:spPr>
          <a:xfrm>
            <a:off x="8776258" y="1497921"/>
            <a:ext cx="6918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diritto 51">
            <a:extLst>
              <a:ext uri="{FF2B5EF4-FFF2-40B4-BE49-F238E27FC236}">
                <a16:creationId xmlns:a16="http://schemas.microsoft.com/office/drawing/2014/main" id="{08FBD8AE-F948-48A9-FC23-2FB48294F062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2346051" y="3305976"/>
            <a:ext cx="1821" cy="189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diritto 53">
            <a:extLst>
              <a:ext uri="{FF2B5EF4-FFF2-40B4-BE49-F238E27FC236}">
                <a16:creationId xmlns:a16="http://schemas.microsoft.com/office/drawing/2014/main" id="{62F981B6-63EE-50A1-BFCF-295845B29C34}"/>
              </a:ext>
            </a:extLst>
          </p:cNvPr>
          <p:cNvCxnSpPr>
            <a:cxnSpLocks/>
          </p:cNvCxnSpPr>
          <p:nvPr/>
        </p:nvCxnSpPr>
        <p:spPr>
          <a:xfrm>
            <a:off x="2346051" y="3305976"/>
            <a:ext cx="83305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diritto 65">
            <a:extLst>
              <a:ext uri="{FF2B5EF4-FFF2-40B4-BE49-F238E27FC236}">
                <a16:creationId xmlns:a16="http://schemas.microsoft.com/office/drawing/2014/main" id="{C3567BE3-6A6F-A361-50C4-1A558B369E3F}"/>
              </a:ext>
            </a:extLst>
          </p:cNvPr>
          <p:cNvCxnSpPr>
            <a:cxnSpLocks/>
          </p:cNvCxnSpPr>
          <p:nvPr/>
        </p:nvCxnSpPr>
        <p:spPr>
          <a:xfrm flipH="1" flipV="1">
            <a:off x="10674112" y="3305971"/>
            <a:ext cx="1058" cy="112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ttore diritto 67">
            <a:extLst>
              <a:ext uri="{FF2B5EF4-FFF2-40B4-BE49-F238E27FC236}">
                <a16:creationId xmlns:a16="http://schemas.microsoft.com/office/drawing/2014/main" id="{597B9AC9-915B-5FA9-5965-39FD38126A69}"/>
              </a:ext>
            </a:extLst>
          </p:cNvPr>
          <p:cNvCxnSpPr>
            <a:cxnSpLocks/>
            <a:endCxn id="15" idx="6"/>
          </p:cNvCxnSpPr>
          <p:nvPr/>
        </p:nvCxnSpPr>
        <p:spPr>
          <a:xfrm>
            <a:off x="2415967" y="4717943"/>
            <a:ext cx="0" cy="1465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diritto 70">
            <a:extLst>
              <a:ext uri="{FF2B5EF4-FFF2-40B4-BE49-F238E27FC236}">
                <a16:creationId xmlns:a16="http://schemas.microsoft.com/office/drawing/2014/main" id="{DF401F99-5B7C-C73A-CE42-E7AF9DC89E47}"/>
              </a:ext>
            </a:extLst>
          </p:cNvPr>
          <p:cNvCxnSpPr>
            <a:cxnSpLocks/>
          </p:cNvCxnSpPr>
          <p:nvPr/>
        </p:nvCxnSpPr>
        <p:spPr>
          <a:xfrm flipH="1">
            <a:off x="2122308" y="5859943"/>
            <a:ext cx="2998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ttore diritto 74">
            <a:extLst>
              <a:ext uri="{FF2B5EF4-FFF2-40B4-BE49-F238E27FC236}">
                <a16:creationId xmlns:a16="http://schemas.microsoft.com/office/drawing/2014/main" id="{E7BE877C-180B-C567-071A-A64630E59099}"/>
              </a:ext>
            </a:extLst>
          </p:cNvPr>
          <p:cNvCxnSpPr>
            <a:cxnSpLocks/>
          </p:cNvCxnSpPr>
          <p:nvPr/>
        </p:nvCxnSpPr>
        <p:spPr>
          <a:xfrm>
            <a:off x="2308040" y="5208154"/>
            <a:ext cx="2044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ttore diritto 92">
            <a:extLst>
              <a:ext uri="{FF2B5EF4-FFF2-40B4-BE49-F238E27FC236}">
                <a16:creationId xmlns:a16="http://schemas.microsoft.com/office/drawing/2014/main" id="{05035B8F-2961-EA0C-AA30-2825C5F34D10}"/>
              </a:ext>
            </a:extLst>
          </p:cNvPr>
          <p:cNvCxnSpPr/>
          <p:nvPr/>
        </p:nvCxnSpPr>
        <p:spPr>
          <a:xfrm>
            <a:off x="6484524" y="4719969"/>
            <a:ext cx="0" cy="13805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ttore diritto 94">
            <a:extLst>
              <a:ext uri="{FF2B5EF4-FFF2-40B4-BE49-F238E27FC236}">
                <a16:creationId xmlns:a16="http://schemas.microsoft.com/office/drawing/2014/main" id="{5B0B5067-5FFF-C4DA-C2F3-7F32E6BB34C8}"/>
              </a:ext>
            </a:extLst>
          </p:cNvPr>
          <p:cNvCxnSpPr>
            <a:cxnSpLocks/>
            <a:endCxn id="22" idx="2"/>
          </p:cNvCxnSpPr>
          <p:nvPr/>
        </p:nvCxnSpPr>
        <p:spPr>
          <a:xfrm flipV="1">
            <a:off x="6336197" y="5187876"/>
            <a:ext cx="333361" cy="5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ttore diritto 97">
            <a:extLst>
              <a:ext uri="{FF2B5EF4-FFF2-40B4-BE49-F238E27FC236}">
                <a16:creationId xmlns:a16="http://schemas.microsoft.com/office/drawing/2014/main" id="{68A2B311-D310-7328-EEC4-CD19913DE5DC}"/>
              </a:ext>
            </a:extLst>
          </p:cNvPr>
          <p:cNvCxnSpPr>
            <a:cxnSpLocks/>
          </p:cNvCxnSpPr>
          <p:nvPr/>
        </p:nvCxnSpPr>
        <p:spPr>
          <a:xfrm>
            <a:off x="6176932" y="6094996"/>
            <a:ext cx="3075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ttore diritto 102">
            <a:extLst>
              <a:ext uri="{FF2B5EF4-FFF2-40B4-BE49-F238E27FC236}">
                <a16:creationId xmlns:a16="http://schemas.microsoft.com/office/drawing/2014/main" id="{9B69F938-EE36-67C4-8878-9BD388F07814}"/>
              </a:ext>
            </a:extLst>
          </p:cNvPr>
          <p:cNvCxnSpPr>
            <a:cxnSpLocks/>
          </p:cNvCxnSpPr>
          <p:nvPr/>
        </p:nvCxnSpPr>
        <p:spPr>
          <a:xfrm>
            <a:off x="11077438" y="4719969"/>
            <a:ext cx="0" cy="13805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nettore diritto 104">
            <a:extLst>
              <a:ext uri="{FF2B5EF4-FFF2-40B4-BE49-F238E27FC236}">
                <a16:creationId xmlns:a16="http://schemas.microsoft.com/office/drawing/2014/main" id="{B9329DD5-9A0B-9629-237E-7CF774853270}"/>
              </a:ext>
            </a:extLst>
          </p:cNvPr>
          <p:cNvCxnSpPr>
            <a:stCxn id="24" idx="6"/>
          </p:cNvCxnSpPr>
          <p:nvPr/>
        </p:nvCxnSpPr>
        <p:spPr>
          <a:xfrm>
            <a:off x="10821392" y="6100567"/>
            <a:ext cx="256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ttore diritto 107">
            <a:extLst>
              <a:ext uri="{FF2B5EF4-FFF2-40B4-BE49-F238E27FC236}">
                <a16:creationId xmlns:a16="http://schemas.microsoft.com/office/drawing/2014/main" id="{C94C276B-A7ED-046B-F5A1-4EECCFA89C53}"/>
              </a:ext>
            </a:extLst>
          </p:cNvPr>
          <p:cNvCxnSpPr>
            <a:stCxn id="23" idx="6"/>
          </p:cNvCxnSpPr>
          <p:nvPr/>
        </p:nvCxnSpPr>
        <p:spPr>
          <a:xfrm>
            <a:off x="10905886" y="5208154"/>
            <a:ext cx="1715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DC82911-F5EC-BE16-979D-FA8502B2E17B}"/>
              </a:ext>
            </a:extLst>
          </p:cNvPr>
          <p:cNvSpPr txBox="1"/>
          <p:nvPr/>
        </p:nvSpPr>
        <p:spPr>
          <a:xfrm>
            <a:off x="11310068" y="726545"/>
            <a:ext cx="5771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b="1" dirty="0"/>
              <a:t>All_A3</a:t>
            </a:r>
          </a:p>
        </p:txBody>
      </p:sp>
      <p:sp>
        <p:nvSpPr>
          <p:cNvPr id="18" name="Ovale 15">
            <a:extLst>
              <a:ext uri="{FF2B5EF4-FFF2-40B4-BE49-F238E27FC236}">
                <a16:creationId xmlns:a16="http://schemas.microsoft.com/office/drawing/2014/main" id="{1602B865-F119-6817-3C96-CA70CB5F7356}"/>
              </a:ext>
            </a:extLst>
          </p:cNvPr>
          <p:cNvSpPr/>
          <p:nvPr/>
        </p:nvSpPr>
        <p:spPr>
          <a:xfrm>
            <a:off x="7070578" y="3430458"/>
            <a:ext cx="1483219" cy="662875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it-IT" sz="1000" strike="noStrike" spc="-1" dirty="0">
                <a:solidFill>
                  <a:srgbClr val="000000"/>
                </a:solidFill>
                <a:latin typeface="+mj-lt"/>
                <a:ea typeface="DejaVu Sans"/>
              </a:rPr>
              <a:t>Ufficio Supporto Coordinamento viabilità</a:t>
            </a:r>
            <a:endParaRPr lang="it-IT" sz="900" b="0" strike="noStrike" spc="-1" dirty="0">
              <a:latin typeface="Arial"/>
            </a:endParaRPr>
          </a:p>
        </p:txBody>
      </p: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id="{993852B7-07BC-FE93-097D-24EFE8137D2D}"/>
              </a:ext>
            </a:extLst>
          </p:cNvPr>
          <p:cNvCxnSpPr>
            <a:cxnSpLocks/>
          </p:cNvCxnSpPr>
          <p:nvPr/>
        </p:nvCxnSpPr>
        <p:spPr>
          <a:xfrm flipH="1">
            <a:off x="7794419" y="2988550"/>
            <a:ext cx="989" cy="440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magine 13">
            <a:extLst>
              <a:ext uri="{FF2B5EF4-FFF2-40B4-BE49-F238E27FC236}">
                <a16:creationId xmlns:a16="http://schemas.microsoft.com/office/drawing/2014/main" id="{7F5B2594-4D4C-CBC8-8E1F-89CFC104D4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 flipV="1">
            <a:off x="5944900" y="3092956"/>
            <a:ext cx="80022" cy="365165"/>
          </a:xfrm>
          <a:prstGeom prst="rect">
            <a:avLst/>
          </a:prstGeom>
        </p:spPr>
      </p:pic>
      <p:cxnSp>
        <p:nvCxnSpPr>
          <p:cNvPr id="16" name="Connettore diritto 15">
            <a:extLst>
              <a:ext uri="{FF2B5EF4-FFF2-40B4-BE49-F238E27FC236}">
                <a16:creationId xmlns:a16="http://schemas.microsoft.com/office/drawing/2014/main" id="{D63C7D95-CDB6-CDCC-60ED-43F8B4DC1E7D}"/>
              </a:ext>
            </a:extLst>
          </p:cNvPr>
          <p:cNvCxnSpPr>
            <a:cxnSpLocks/>
          </p:cNvCxnSpPr>
          <p:nvPr/>
        </p:nvCxnSpPr>
        <p:spPr>
          <a:xfrm>
            <a:off x="5944900" y="1983008"/>
            <a:ext cx="0" cy="179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6879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1597</TotalTime>
  <Words>550</Words>
  <Application>Microsoft Office PowerPoint</Application>
  <PresentationFormat>Widescreen</PresentationFormat>
  <Paragraphs>107</Paragraphs>
  <Slides>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Organigramma Direzione 1 – Affari Generali e Supporto giuridico</dc:title>
  <dc:subject/>
  <dc:creator>AT</dc:creator>
  <dc:description/>
  <cp:lastModifiedBy>TESTUZZA AGNES</cp:lastModifiedBy>
  <cp:revision>132</cp:revision>
  <cp:lastPrinted>2026-01-19T14:08:37Z</cp:lastPrinted>
  <dcterms:created xsi:type="dcterms:W3CDTF">2023-11-30T18:21:12Z</dcterms:created>
  <dcterms:modified xsi:type="dcterms:W3CDTF">2026-05-25T08:17:00Z</dcterms:modified>
  <dc:language>it-IT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Widescreen</vt:lpwstr>
  </property>
  <property fmtid="{D5CDD505-2E9C-101B-9397-08002B2CF9AE}" pid="4" name="Slides">
    <vt:i4>4</vt:i4>
  </property>
</Properties>
</file>